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86" r:id="rId21"/>
    <p:sldId id="275" r:id="rId22"/>
    <p:sldId id="276" r:id="rId23"/>
    <p:sldId id="277" r:id="rId24"/>
    <p:sldId id="278" r:id="rId25"/>
    <p:sldId id="281" r:id="rId26"/>
    <p:sldId id="279" r:id="rId27"/>
    <p:sldId id="280" r:id="rId28"/>
    <p:sldId id="282" r:id="rId29"/>
    <p:sldId id="284" r:id="rId30"/>
    <p:sldId id="288" r:id="rId31"/>
    <p:sldId id="283" r:id="rId32"/>
    <p:sldId id="285"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7" d="100"/>
          <a:sy n="67" d="100"/>
        </p:scale>
        <p:origin x="3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65089593514314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Number of Conventions Hosted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Sheet1!$A$2:$A$21</c:f>
              <c:strCache>
                <c:ptCount val="20"/>
                <c:pt idx="0">
                  <c:v>Alamo Aquarium Society</c:v>
                </c:pt>
                <c:pt idx="1">
                  <c:v>Houston Aquarium Society</c:v>
                </c:pt>
                <c:pt idx="2">
                  <c:v>Austin Aquarium Society</c:v>
                </c:pt>
                <c:pt idx="3">
                  <c:v>Dallas Aquarium Society</c:v>
                </c:pt>
                <c:pt idx="4">
                  <c:v>Fort Worth Aquarium Society</c:v>
                </c:pt>
                <c:pt idx="5">
                  <c:v>Corpus Christi Aquarium Society</c:v>
                </c:pt>
                <c:pt idx="6">
                  <c:v>Tropical Fish Hobbyists of Dallas</c:v>
                </c:pt>
                <c:pt idx="7">
                  <c:v>Lake Texoma Aquarium Society</c:v>
                </c:pt>
                <c:pt idx="8">
                  <c:v>Aquatic Researchers of San Antonio</c:v>
                </c:pt>
                <c:pt idx="9">
                  <c:v>South Plains Aquarium Society</c:v>
                </c:pt>
                <c:pt idx="10">
                  <c:v>High Plains Aquarium Society</c:v>
                </c:pt>
                <c:pt idx="11">
                  <c:v>Arlington Aquarium Society</c:v>
                </c:pt>
                <c:pt idx="12">
                  <c:v>Brazos Valley Aquarium Society</c:v>
                </c:pt>
                <c:pt idx="13">
                  <c:v>Centex Aquarium Society</c:v>
                </c:pt>
                <c:pt idx="14">
                  <c:v>Texas Cichlid Association</c:v>
                </c:pt>
                <c:pt idx="15">
                  <c:v>Capital Aquarium Society</c:v>
                </c:pt>
                <c:pt idx="16">
                  <c:v>Hill Country Cichlid Club</c:v>
                </c:pt>
                <c:pt idx="17">
                  <c:v>Oklahoma Aquarium Association </c:v>
                </c:pt>
                <c:pt idx="18">
                  <c:v>Houston Cichlid Club</c:v>
                </c:pt>
                <c:pt idx="19">
                  <c:v>Southeast Louisana Aquarium Society</c:v>
                </c:pt>
              </c:strCache>
            </c:strRef>
          </c:cat>
          <c:val>
            <c:numRef>
              <c:f>Sheet1!$B$2:$B$21</c:f>
              <c:numCache>
                <c:formatCode>General</c:formatCode>
                <c:ptCount val="20"/>
                <c:pt idx="0">
                  <c:v>8</c:v>
                </c:pt>
                <c:pt idx="1">
                  <c:v>15</c:v>
                </c:pt>
                <c:pt idx="2">
                  <c:v>2</c:v>
                </c:pt>
                <c:pt idx="3">
                  <c:v>3</c:v>
                </c:pt>
                <c:pt idx="4">
                  <c:v>3</c:v>
                </c:pt>
                <c:pt idx="5">
                  <c:v>1</c:v>
                </c:pt>
                <c:pt idx="6">
                  <c:v>2</c:v>
                </c:pt>
                <c:pt idx="7">
                  <c:v>1</c:v>
                </c:pt>
                <c:pt idx="8">
                  <c:v>1</c:v>
                </c:pt>
                <c:pt idx="9">
                  <c:v>1</c:v>
                </c:pt>
                <c:pt idx="10">
                  <c:v>1</c:v>
                </c:pt>
                <c:pt idx="11">
                  <c:v>1</c:v>
                </c:pt>
                <c:pt idx="12">
                  <c:v>8</c:v>
                </c:pt>
                <c:pt idx="13">
                  <c:v>1</c:v>
                </c:pt>
                <c:pt idx="14">
                  <c:v>9</c:v>
                </c:pt>
                <c:pt idx="15">
                  <c:v>2</c:v>
                </c:pt>
                <c:pt idx="16">
                  <c:v>5</c:v>
                </c:pt>
                <c:pt idx="17">
                  <c:v>2</c:v>
                </c:pt>
                <c:pt idx="18">
                  <c:v>1</c:v>
                </c:pt>
                <c:pt idx="19">
                  <c:v>1</c:v>
                </c:pt>
              </c:numCache>
            </c:numRef>
          </c:val>
          <c:extLst>
            <c:ext xmlns:c16="http://schemas.microsoft.com/office/drawing/2014/chart" uri="{C3380CC4-5D6E-409C-BE32-E72D297353CC}">
              <c16:uniqueId val="{00000000-3DC3-4989-8816-89675F3CEE04}"/>
            </c:ext>
          </c:extLst>
        </c:ser>
        <c:dLbls>
          <c:showLegendKey val="0"/>
          <c:showVal val="1"/>
          <c:showCatName val="0"/>
          <c:showSerName val="0"/>
          <c:showPercent val="0"/>
          <c:showBubbleSize val="0"/>
        </c:dLbls>
        <c:gapWidth val="150"/>
        <c:shape val="box"/>
        <c:axId val="440973544"/>
        <c:axId val="440977808"/>
        <c:axId val="0"/>
      </c:bar3DChart>
      <c:catAx>
        <c:axId val="440973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0977808"/>
        <c:crosses val="autoZero"/>
        <c:auto val="1"/>
        <c:lblAlgn val="ctr"/>
        <c:lblOffset val="100"/>
        <c:noMultiLvlLbl val="0"/>
      </c:catAx>
      <c:valAx>
        <c:axId val="4409778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0973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FOTAS Convention Locations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Sheet1!$A$1:$A$20</c:f>
              <c:strCache>
                <c:ptCount val="20"/>
                <c:pt idx="0">
                  <c:v>FOTAS Convention Locations</c:v>
                </c:pt>
                <c:pt idx="1">
                  <c:v>Corpus Christi TX</c:v>
                </c:pt>
                <c:pt idx="2">
                  <c:v>San Antonio TX</c:v>
                </c:pt>
                <c:pt idx="3">
                  <c:v>Galveston TX</c:v>
                </c:pt>
                <c:pt idx="4">
                  <c:v>Austin TX</c:v>
                </c:pt>
                <c:pt idx="5">
                  <c:v>Dallas</c:v>
                </c:pt>
                <c:pt idx="6">
                  <c:v>Fort Worth TX</c:v>
                </c:pt>
                <c:pt idx="7">
                  <c:v>Lake Texoma TX/OK</c:v>
                </c:pt>
                <c:pt idx="8">
                  <c:v>Houston TX</c:v>
                </c:pt>
                <c:pt idx="9">
                  <c:v>Lubbock TX</c:v>
                </c:pt>
                <c:pt idx="10">
                  <c:v>Amarillo TX</c:v>
                </c:pt>
                <c:pt idx="11">
                  <c:v>Arlington TX</c:v>
                </c:pt>
                <c:pt idx="12">
                  <c:v>Bryan TX</c:v>
                </c:pt>
                <c:pt idx="13">
                  <c:v>College Station TX </c:v>
                </c:pt>
                <c:pt idx="14">
                  <c:v>Waco TX</c:v>
                </c:pt>
                <c:pt idx="15">
                  <c:v>Grand Prarie TX</c:v>
                </c:pt>
                <c:pt idx="16">
                  <c:v>Clear Lake TX</c:v>
                </c:pt>
                <c:pt idx="17">
                  <c:v>Irving TX</c:v>
                </c:pt>
                <c:pt idx="18">
                  <c:v>Oklahoma City OK</c:v>
                </c:pt>
                <c:pt idx="19">
                  <c:v>Baton Rouge LA</c:v>
                </c:pt>
              </c:strCache>
            </c:strRef>
          </c:cat>
          <c:val>
            <c:numRef>
              <c:f>Sheet1!$B$1:$B$20</c:f>
              <c:numCache>
                <c:formatCode>General</c:formatCode>
                <c:ptCount val="20"/>
                <c:pt idx="1">
                  <c:v>3</c:v>
                </c:pt>
                <c:pt idx="2">
                  <c:v>14</c:v>
                </c:pt>
                <c:pt idx="3">
                  <c:v>2</c:v>
                </c:pt>
                <c:pt idx="4">
                  <c:v>4</c:v>
                </c:pt>
                <c:pt idx="5">
                  <c:v>6</c:v>
                </c:pt>
                <c:pt idx="6">
                  <c:v>5</c:v>
                </c:pt>
                <c:pt idx="7">
                  <c:v>1</c:v>
                </c:pt>
                <c:pt idx="8">
                  <c:v>9</c:v>
                </c:pt>
                <c:pt idx="9">
                  <c:v>1</c:v>
                </c:pt>
                <c:pt idx="10">
                  <c:v>1</c:v>
                </c:pt>
                <c:pt idx="11">
                  <c:v>4</c:v>
                </c:pt>
                <c:pt idx="12">
                  <c:v>1</c:v>
                </c:pt>
                <c:pt idx="13">
                  <c:v>7</c:v>
                </c:pt>
                <c:pt idx="14">
                  <c:v>1</c:v>
                </c:pt>
                <c:pt idx="15">
                  <c:v>1</c:v>
                </c:pt>
                <c:pt idx="16">
                  <c:v>2</c:v>
                </c:pt>
                <c:pt idx="17">
                  <c:v>1</c:v>
                </c:pt>
                <c:pt idx="18">
                  <c:v>1</c:v>
                </c:pt>
                <c:pt idx="19">
                  <c:v>1</c:v>
                </c:pt>
              </c:numCache>
            </c:numRef>
          </c:val>
          <c:extLst>
            <c:ext xmlns:c16="http://schemas.microsoft.com/office/drawing/2014/chart" uri="{C3380CC4-5D6E-409C-BE32-E72D297353CC}">
              <c16:uniqueId val="{00000000-3DFC-469B-80D5-1F15C4A12D99}"/>
            </c:ext>
          </c:extLst>
        </c:ser>
        <c:dLbls>
          <c:showLegendKey val="0"/>
          <c:showVal val="1"/>
          <c:showCatName val="0"/>
          <c:showSerName val="0"/>
          <c:showPercent val="0"/>
          <c:showBubbleSize val="0"/>
        </c:dLbls>
        <c:gapWidth val="150"/>
        <c:shape val="box"/>
        <c:axId val="610196880"/>
        <c:axId val="610211312"/>
        <c:axId val="0"/>
      </c:bar3DChart>
      <c:catAx>
        <c:axId val="610196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211312"/>
        <c:crosses val="autoZero"/>
        <c:auto val="1"/>
        <c:lblAlgn val="ctr"/>
        <c:lblOffset val="100"/>
        <c:noMultiLvlLbl val="0"/>
      </c:catAx>
      <c:valAx>
        <c:axId val="61021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9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10/20/2018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10/20/2018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268F-D030-4219-A80E-9328BCC49CA0}"/>
              </a:ext>
            </a:extLst>
          </p:cNvPr>
          <p:cNvSpPr>
            <a:spLocks noGrp="1"/>
          </p:cNvSpPr>
          <p:nvPr>
            <p:ph type="ctrTitle"/>
          </p:nvPr>
        </p:nvSpPr>
        <p:spPr/>
        <p:txBody>
          <a:bodyPr/>
          <a:lstStyle/>
          <a:p>
            <a:r>
              <a:rPr lang="en-US" sz="6600" dirty="0"/>
              <a:t>The History of FOTAS</a:t>
            </a:r>
          </a:p>
        </p:txBody>
      </p:sp>
      <p:sp>
        <p:nvSpPr>
          <p:cNvPr id="3" name="Subtitle 2">
            <a:extLst>
              <a:ext uri="{FF2B5EF4-FFF2-40B4-BE49-F238E27FC236}">
                <a16:creationId xmlns:a16="http://schemas.microsoft.com/office/drawing/2014/main" id="{91B6515F-02EB-4DE0-A3C3-D281FC7660FF}"/>
              </a:ext>
            </a:extLst>
          </p:cNvPr>
          <p:cNvSpPr>
            <a:spLocks noGrp="1"/>
          </p:cNvSpPr>
          <p:nvPr>
            <p:ph type="subTitle" idx="1"/>
          </p:nvPr>
        </p:nvSpPr>
        <p:spPr/>
        <p:txBody>
          <a:bodyPr/>
          <a:lstStyle/>
          <a:p>
            <a:r>
              <a:rPr lang="en-US" dirty="0"/>
              <a:t>The Federation of Texas Aquarium Societies as Seen Through My Eyes.</a:t>
            </a:r>
          </a:p>
        </p:txBody>
      </p:sp>
      <p:sp>
        <p:nvSpPr>
          <p:cNvPr id="4" name="TextBox 3">
            <a:extLst>
              <a:ext uri="{FF2B5EF4-FFF2-40B4-BE49-F238E27FC236}">
                <a16:creationId xmlns:a16="http://schemas.microsoft.com/office/drawing/2014/main" id="{595027CC-0D77-445D-A7F6-66E161E5A5D9}"/>
              </a:ext>
            </a:extLst>
          </p:cNvPr>
          <p:cNvSpPr txBox="1"/>
          <p:nvPr/>
        </p:nvSpPr>
        <p:spPr>
          <a:xfrm>
            <a:off x="7452360" y="4768216"/>
            <a:ext cx="1508760" cy="369332"/>
          </a:xfrm>
          <a:prstGeom prst="rect">
            <a:avLst/>
          </a:prstGeom>
          <a:noFill/>
        </p:spPr>
        <p:txBody>
          <a:bodyPr wrap="square" rtlCol="0">
            <a:spAutoFit/>
          </a:bodyPr>
          <a:lstStyle/>
          <a:p>
            <a:r>
              <a:rPr lang="en-US" dirty="0"/>
              <a:t>1952 - 2019</a:t>
            </a:r>
          </a:p>
        </p:txBody>
      </p:sp>
    </p:spTree>
    <p:extLst>
      <p:ext uri="{BB962C8B-B14F-4D97-AF65-F5344CB8AC3E}">
        <p14:creationId xmlns:p14="http://schemas.microsoft.com/office/powerpoint/2010/main" val="11400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BD824-A0CD-4DF6-A79D-2F75252DB973}"/>
              </a:ext>
            </a:extLst>
          </p:cNvPr>
          <p:cNvSpPr txBox="1"/>
          <p:nvPr/>
        </p:nvSpPr>
        <p:spPr>
          <a:xfrm>
            <a:off x="1291590" y="297180"/>
            <a:ext cx="8263890" cy="369332"/>
          </a:xfrm>
          <a:prstGeom prst="rect">
            <a:avLst/>
          </a:prstGeom>
          <a:noFill/>
        </p:spPr>
        <p:txBody>
          <a:bodyPr wrap="square" rtlCol="0">
            <a:spAutoFit/>
          </a:bodyPr>
          <a:lstStyle/>
          <a:p>
            <a:r>
              <a:rPr lang="en-US" dirty="0"/>
              <a:t>1964 – The ARK-LA-TEX Aquarium Society formed centered in Shreveport LA.</a:t>
            </a:r>
          </a:p>
        </p:txBody>
      </p:sp>
      <p:sp>
        <p:nvSpPr>
          <p:cNvPr id="3" name="TextBox 2">
            <a:extLst>
              <a:ext uri="{FF2B5EF4-FFF2-40B4-BE49-F238E27FC236}">
                <a16:creationId xmlns:a16="http://schemas.microsoft.com/office/drawing/2014/main" id="{4C430545-575B-4293-BACA-34904869ABC4}"/>
              </a:ext>
            </a:extLst>
          </p:cNvPr>
          <p:cNvSpPr txBox="1"/>
          <p:nvPr/>
        </p:nvSpPr>
        <p:spPr>
          <a:xfrm>
            <a:off x="1291590" y="666512"/>
            <a:ext cx="8401050" cy="365760"/>
          </a:xfrm>
          <a:prstGeom prst="rect">
            <a:avLst/>
          </a:prstGeom>
          <a:noFill/>
        </p:spPr>
        <p:txBody>
          <a:bodyPr wrap="square" rtlCol="0">
            <a:spAutoFit/>
          </a:bodyPr>
          <a:lstStyle/>
          <a:p>
            <a:r>
              <a:rPr lang="en-US" dirty="0"/>
              <a:t>ARK-LA-TEX Publication was “Aquarium Highlights”.</a:t>
            </a:r>
          </a:p>
        </p:txBody>
      </p:sp>
      <p:sp>
        <p:nvSpPr>
          <p:cNvPr id="4" name="TextBox 3">
            <a:extLst>
              <a:ext uri="{FF2B5EF4-FFF2-40B4-BE49-F238E27FC236}">
                <a16:creationId xmlns:a16="http://schemas.microsoft.com/office/drawing/2014/main" id="{6E129625-39F1-42D3-95C8-D41EF1D0A0FA}"/>
              </a:ext>
            </a:extLst>
          </p:cNvPr>
          <p:cNvSpPr txBox="1"/>
          <p:nvPr/>
        </p:nvSpPr>
        <p:spPr>
          <a:xfrm>
            <a:off x="1291590" y="1015484"/>
            <a:ext cx="8423910" cy="369332"/>
          </a:xfrm>
          <a:prstGeom prst="rect">
            <a:avLst/>
          </a:prstGeom>
          <a:noFill/>
        </p:spPr>
        <p:txBody>
          <a:bodyPr wrap="square" rtlCol="0">
            <a:spAutoFit/>
          </a:bodyPr>
          <a:lstStyle/>
          <a:p>
            <a:r>
              <a:rPr lang="en-US" dirty="0"/>
              <a:t>Disbanded around 1974.</a:t>
            </a:r>
          </a:p>
        </p:txBody>
      </p:sp>
      <p:sp>
        <p:nvSpPr>
          <p:cNvPr id="5" name="TextBox 4">
            <a:extLst>
              <a:ext uri="{FF2B5EF4-FFF2-40B4-BE49-F238E27FC236}">
                <a16:creationId xmlns:a16="http://schemas.microsoft.com/office/drawing/2014/main" id="{3EDB3434-D65F-4755-9220-3C3A128D3C90}"/>
              </a:ext>
            </a:extLst>
          </p:cNvPr>
          <p:cNvSpPr txBox="1"/>
          <p:nvPr/>
        </p:nvSpPr>
        <p:spPr>
          <a:xfrm>
            <a:off x="1291590" y="1368028"/>
            <a:ext cx="8138160" cy="369332"/>
          </a:xfrm>
          <a:prstGeom prst="rect">
            <a:avLst/>
          </a:prstGeom>
          <a:noFill/>
        </p:spPr>
        <p:txBody>
          <a:bodyPr wrap="square" rtlCol="0">
            <a:spAutoFit/>
          </a:bodyPr>
          <a:lstStyle/>
          <a:p>
            <a:r>
              <a:rPr lang="en-US" dirty="0"/>
              <a:t>1965 – High Plains Aquarium Society forms in Amarillo TX.</a:t>
            </a:r>
          </a:p>
        </p:txBody>
      </p:sp>
      <p:sp>
        <p:nvSpPr>
          <p:cNvPr id="6" name="TextBox 5">
            <a:extLst>
              <a:ext uri="{FF2B5EF4-FFF2-40B4-BE49-F238E27FC236}">
                <a16:creationId xmlns:a16="http://schemas.microsoft.com/office/drawing/2014/main" id="{06BB303C-D252-4208-8B65-DEA6DFAEE7D5}"/>
              </a:ext>
            </a:extLst>
          </p:cNvPr>
          <p:cNvSpPr txBox="1"/>
          <p:nvPr/>
        </p:nvSpPr>
        <p:spPr>
          <a:xfrm>
            <a:off x="1291590" y="1733788"/>
            <a:ext cx="8663940" cy="369332"/>
          </a:xfrm>
          <a:prstGeom prst="rect">
            <a:avLst/>
          </a:prstGeom>
          <a:noFill/>
        </p:spPr>
        <p:txBody>
          <a:bodyPr wrap="square" rtlCol="0">
            <a:spAutoFit/>
          </a:bodyPr>
          <a:lstStyle/>
          <a:p>
            <a:r>
              <a:rPr lang="en-US" dirty="0"/>
              <a:t>HPAS publishes “The Aqua Journal”. </a:t>
            </a:r>
          </a:p>
        </p:txBody>
      </p:sp>
      <p:sp>
        <p:nvSpPr>
          <p:cNvPr id="7" name="TextBox 6">
            <a:extLst>
              <a:ext uri="{FF2B5EF4-FFF2-40B4-BE49-F238E27FC236}">
                <a16:creationId xmlns:a16="http://schemas.microsoft.com/office/drawing/2014/main" id="{F44E2588-7684-4527-A536-0EE65580593B}"/>
              </a:ext>
            </a:extLst>
          </p:cNvPr>
          <p:cNvSpPr txBox="1"/>
          <p:nvPr/>
        </p:nvSpPr>
        <p:spPr>
          <a:xfrm>
            <a:off x="1291590" y="2114550"/>
            <a:ext cx="8835390" cy="369332"/>
          </a:xfrm>
          <a:prstGeom prst="rect">
            <a:avLst/>
          </a:prstGeom>
          <a:noFill/>
        </p:spPr>
        <p:txBody>
          <a:bodyPr wrap="square" rtlCol="0">
            <a:spAutoFit/>
          </a:bodyPr>
          <a:lstStyle/>
          <a:p>
            <a:r>
              <a:rPr lang="en-US" dirty="0"/>
              <a:t>Hosted FOTAS in 1970</a:t>
            </a:r>
          </a:p>
        </p:txBody>
      </p:sp>
      <p:sp>
        <p:nvSpPr>
          <p:cNvPr id="8" name="TextBox 7">
            <a:extLst>
              <a:ext uri="{FF2B5EF4-FFF2-40B4-BE49-F238E27FC236}">
                <a16:creationId xmlns:a16="http://schemas.microsoft.com/office/drawing/2014/main" id="{811A7B97-E5B7-4B84-B7CB-29D402219A38}"/>
              </a:ext>
            </a:extLst>
          </p:cNvPr>
          <p:cNvSpPr txBox="1"/>
          <p:nvPr/>
        </p:nvSpPr>
        <p:spPr>
          <a:xfrm>
            <a:off x="1291590" y="2495312"/>
            <a:ext cx="8812530" cy="369332"/>
          </a:xfrm>
          <a:prstGeom prst="rect">
            <a:avLst/>
          </a:prstGeom>
          <a:noFill/>
        </p:spPr>
        <p:txBody>
          <a:bodyPr wrap="square" rtlCol="0">
            <a:spAutoFit/>
          </a:bodyPr>
          <a:lstStyle/>
          <a:p>
            <a:r>
              <a:rPr lang="en-US" dirty="0"/>
              <a:t>HPAS disbanded in 1975.</a:t>
            </a:r>
          </a:p>
        </p:txBody>
      </p:sp>
      <p:sp>
        <p:nvSpPr>
          <p:cNvPr id="9" name="TextBox 8">
            <a:extLst>
              <a:ext uri="{FF2B5EF4-FFF2-40B4-BE49-F238E27FC236}">
                <a16:creationId xmlns:a16="http://schemas.microsoft.com/office/drawing/2014/main" id="{7B365D5E-E88F-4DF0-B24C-675E4A7C938A}"/>
              </a:ext>
            </a:extLst>
          </p:cNvPr>
          <p:cNvSpPr txBox="1"/>
          <p:nvPr/>
        </p:nvSpPr>
        <p:spPr>
          <a:xfrm>
            <a:off x="1291590" y="2864644"/>
            <a:ext cx="9052560" cy="369332"/>
          </a:xfrm>
          <a:prstGeom prst="rect">
            <a:avLst/>
          </a:prstGeom>
          <a:noFill/>
        </p:spPr>
        <p:txBody>
          <a:bodyPr wrap="square" rtlCol="0">
            <a:spAutoFit/>
          </a:bodyPr>
          <a:lstStyle/>
          <a:p>
            <a:r>
              <a:rPr lang="en-US" dirty="0"/>
              <a:t>1965 – Mineral Wells Aquarium Society forms.</a:t>
            </a:r>
          </a:p>
        </p:txBody>
      </p:sp>
      <p:sp>
        <p:nvSpPr>
          <p:cNvPr id="10" name="TextBox 9">
            <a:extLst>
              <a:ext uri="{FF2B5EF4-FFF2-40B4-BE49-F238E27FC236}">
                <a16:creationId xmlns:a16="http://schemas.microsoft.com/office/drawing/2014/main" id="{EB8DD236-F82B-4961-9C96-FF2F47E46EBF}"/>
              </a:ext>
            </a:extLst>
          </p:cNvPr>
          <p:cNvSpPr txBox="1"/>
          <p:nvPr/>
        </p:nvSpPr>
        <p:spPr>
          <a:xfrm>
            <a:off x="1291590" y="3233976"/>
            <a:ext cx="10527030" cy="369332"/>
          </a:xfrm>
          <a:prstGeom prst="rect">
            <a:avLst/>
          </a:prstGeom>
          <a:noFill/>
        </p:spPr>
        <p:txBody>
          <a:bodyPr wrap="square" rtlCol="0">
            <a:spAutoFit/>
          </a:bodyPr>
          <a:lstStyle/>
          <a:p>
            <a:r>
              <a:rPr lang="en-US" dirty="0"/>
              <a:t>This organization appears to have been short lived although I could not find the termination date.</a:t>
            </a:r>
          </a:p>
        </p:txBody>
      </p:sp>
      <p:sp>
        <p:nvSpPr>
          <p:cNvPr id="11" name="TextBox 10">
            <a:extLst>
              <a:ext uri="{FF2B5EF4-FFF2-40B4-BE49-F238E27FC236}">
                <a16:creationId xmlns:a16="http://schemas.microsoft.com/office/drawing/2014/main" id="{B814FBC8-2FDF-4828-B9C6-F254FA11DDAC}"/>
              </a:ext>
            </a:extLst>
          </p:cNvPr>
          <p:cNvSpPr txBox="1"/>
          <p:nvPr/>
        </p:nvSpPr>
        <p:spPr>
          <a:xfrm>
            <a:off x="1291590" y="3557588"/>
            <a:ext cx="10412730" cy="369332"/>
          </a:xfrm>
          <a:prstGeom prst="rect">
            <a:avLst/>
          </a:prstGeom>
          <a:noFill/>
        </p:spPr>
        <p:txBody>
          <a:bodyPr wrap="square" rtlCol="0">
            <a:spAutoFit/>
          </a:bodyPr>
          <a:lstStyle/>
          <a:p>
            <a:r>
              <a:rPr lang="en-US" dirty="0"/>
              <a:t>1967 – Formation of the North Texas Amateur Aquarists in Gainesville TX.</a:t>
            </a:r>
          </a:p>
        </p:txBody>
      </p:sp>
      <p:sp>
        <p:nvSpPr>
          <p:cNvPr id="12" name="TextBox 11">
            <a:extLst>
              <a:ext uri="{FF2B5EF4-FFF2-40B4-BE49-F238E27FC236}">
                <a16:creationId xmlns:a16="http://schemas.microsoft.com/office/drawing/2014/main" id="{F8FCD205-9FDF-43D1-8FA9-486A2AF57BA6}"/>
              </a:ext>
            </a:extLst>
          </p:cNvPr>
          <p:cNvSpPr txBox="1"/>
          <p:nvPr/>
        </p:nvSpPr>
        <p:spPr>
          <a:xfrm>
            <a:off x="1291590" y="3881200"/>
            <a:ext cx="10527030" cy="369332"/>
          </a:xfrm>
          <a:prstGeom prst="rect">
            <a:avLst/>
          </a:prstGeom>
          <a:noFill/>
        </p:spPr>
        <p:txBody>
          <a:bodyPr wrap="square" rtlCol="0">
            <a:spAutoFit/>
          </a:bodyPr>
          <a:lstStyle/>
          <a:p>
            <a:r>
              <a:rPr lang="en-US" dirty="0"/>
              <a:t>NTAA disbands in 1973.</a:t>
            </a:r>
          </a:p>
        </p:txBody>
      </p:sp>
      <p:sp>
        <p:nvSpPr>
          <p:cNvPr id="13" name="TextBox 12">
            <a:extLst>
              <a:ext uri="{FF2B5EF4-FFF2-40B4-BE49-F238E27FC236}">
                <a16:creationId xmlns:a16="http://schemas.microsoft.com/office/drawing/2014/main" id="{52CC4C9D-5FAC-4143-A7EC-44407948A832}"/>
              </a:ext>
            </a:extLst>
          </p:cNvPr>
          <p:cNvSpPr txBox="1"/>
          <p:nvPr/>
        </p:nvSpPr>
        <p:spPr>
          <a:xfrm>
            <a:off x="1291590" y="4203384"/>
            <a:ext cx="10527030" cy="369332"/>
          </a:xfrm>
          <a:prstGeom prst="rect">
            <a:avLst/>
          </a:prstGeom>
          <a:noFill/>
        </p:spPr>
        <p:txBody>
          <a:bodyPr wrap="square" rtlCol="0">
            <a:spAutoFit/>
          </a:bodyPr>
          <a:lstStyle/>
          <a:p>
            <a:r>
              <a:rPr lang="en-US" dirty="0"/>
              <a:t>1967 – Aquarium Hobbyists of Amarillo.</a:t>
            </a:r>
          </a:p>
        </p:txBody>
      </p:sp>
      <p:sp>
        <p:nvSpPr>
          <p:cNvPr id="14" name="TextBox 13">
            <a:extLst>
              <a:ext uri="{FF2B5EF4-FFF2-40B4-BE49-F238E27FC236}">
                <a16:creationId xmlns:a16="http://schemas.microsoft.com/office/drawing/2014/main" id="{65EB5A82-B92E-4927-9336-7726F65088CB}"/>
              </a:ext>
            </a:extLst>
          </p:cNvPr>
          <p:cNvSpPr txBox="1"/>
          <p:nvPr/>
        </p:nvSpPr>
        <p:spPr>
          <a:xfrm>
            <a:off x="1291590" y="4526996"/>
            <a:ext cx="10527030" cy="369332"/>
          </a:xfrm>
          <a:prstGeom prst="rect">
            <a:avLst/>
          </a:prstGeom>
          <a:noFill/>
        </p:spPr>
        <p:txBody>
          <a:bodyPr wrap="square" rtlCol="0">
            <a:spAutoFit/>
          </a:bodyPr>
          <a:lstStyle/>
          <a:p>
            <a:r>
              <a:rPr lang="en-US" dirty="0"/>
              <a:t>AHA disbands around 1976.</a:t>
            </a:r>
          </a:p>
        </p:txBody>
      </p:sp>
      <p:sp>
        <p:nvSpPr>
          <p:cNvPr id="15" name="TextBox 14">
            <a:extLst>
              <a:ext uri="{FF2B5EF4-FFF2-40B4-BE49-F238E27FC236}">
                <a16:creationId xmlns:a16="http://schemas.microsoft.com/office/drawing/2014/main" id="{5FAC9387-B988-4FFA-9003-0B5E5426E8E1}"/>
              </a:ext>
            </a:extLst>
          </p:cNvPr>
          <p:cNvSpPr txBox="1"/>
          <p:nvPr/>
        </p:nvSpPr>
        <p:spPr>
          <a:xfrm>
            <a:off x="1268730" y="4892044"/>
            <a:ext cx="8858250" cy="369332"/>
          </a:xfrm>
          <a:prstGeom prst="rect">
            <a:avLst/>
          </a:prstGeom>
          <a:noFill/>
        </p:spPr>
        <p:txBody>
          <a:bodyPr wrap="square" rtlCol="0">
            <a:spAutoFit/>
          </a:bodyPr>
          <a:lstStyle/>
          <a:p>
            <a:r>
              <a:rPr lang="en-US" dirty="0"/>
              <a:t>1968 – Arlington Aquarium Society forms.</a:t>
            </a:r>
          </a:p>
        </p:txBody>
      </p:sp>
      <p:sp>
        <p:nvSpPr>
          <p:cNvPr id="17" name="TextBox 16">
            <a:extLst>
              <a:ext uri="{FF2B5EF4-FFF2-40B4-BE49-F238E27FC236}">
                <a16:creationId xmlns:a16="http://schemas.microsoft.com/office/drawing/2014/main" id="{95202657-A903-4898-B09E-8AF2A7A0C709}"/>
              </a:ext>
            </a:extLst>
          </p:cNvPr>
          <p:cNvSpPr txBox="1"/>
          <p:nvPr/>
        </p:nvSpPr>
        <p:spPr>
          <a:xfrm>
            <a:off x="1291590" y="5228162"/>
            <a:ext cx="8675370" cy="369332"/>
          </a:xfrm>
          <a:prstGeom prst="rect">
            <a:avLst/>
          </a:prstGeom>
          <a:noFill/>
        </p:spPr>
        <p:txBody>
          <a:bodyPr wrap="square" rtlCol="0">
            <a:spAutoFit/>
          </a:bodyPr>
          <a:lstStyle/>
          <a:p>
            <a:r>
              <a:rPr lang="en-US" dirty="0"/>
              <a:t>AAS publication was “Aquatic Topics”.</a:t>
            </a:r>
          </a:p>
        </p:txBody>
      </p:sp>
      <p:sp>
        <p:nvSpPr>
          <p:cNvPr id="18" name="TextBox 17">
            <a:extLst>
              <a:ext uri="{FF2B5EF4-FFF2-40B4-BE49-F238E27FC236}">
                <a16:creationId xmlns:a16="http://schemas.microsoft.com/office/drawing/2014/main" id="{3DE55013-B395-4ECC-AA8F-873B95411AAE}"/>
              </a:ext>
            </a:extLst>
          </p:cNvPr>
          <p:cNvSpPr txBox="1"/>
          <p:nvPr/>
        </p:nvSpPr>
        <p:spPr>
          <a:xfrm>
            <a:off x="1268730" y="5595346"/>
            <a:ext cx="9052560" cy="369332"/>
          </a:xfrm>
          <a:prstGeom prst="rect">
            <a:avLst/>
          </a:prstGeom>
          <a:noFill/>
        </p:spPr>
        <p:txBody>
          <a:bodyPr wrap="square" rtlCol="0">
            <a:spAutoFit/>
          </a:bodyPr>
          <a:lstStyle/>
          <a:p>
            <a:r>
              <a:rPr lang="en-US" dirty="0"/>
              <a:t>AAS Hosted the 1975 FOTAS Convention.</a:t>
            </a:r>
          </a:p>
        </p:txBody>
      </p:sp>
      <p:sp>
        <p:nvSpPr>
          <p:cNvPr id="19" name="TextBox 18">
            <a:extLst>
              <a:ext uri="{FF2B5EF4-FFF2-40B4-BE49-F238E27FC236}">
                <a16:creationId xmlns:a16="http://schemas.microsoft.com/office/drawing/2014/main" id="{01464D32-9FE3-4EDE-8EE3-C594DF1168A7}"/>
              </a:ext>
            </a:extLst>
          </p:cNvPr>
          <p:cNvSpPr txBox="1"/>
          <p:nvPr/>
        </p:nvSpPr>
        <p:spPr>
          <a:xfrm>
            <a:off x="1280160" y="5954320"/>
            <a:ext cx="5006340" cy="369332"/>
          </a:xfrm>
          <a:prstGeom prst="rect">
            <a:avLst/>
          </a:prstGeom>
          <a:noFill/>
        </p:spPr>
        <p:txBody>
          <a:bodyPr wrap="square" rtlCol="0">
            <a:spAutoFit/>
          </a:bodyPr>
          <a:lstStyle/>
          <a:p>
            <a:r>
              <a:rPr lang="en-US" dirty="0"/>
              <a:t>Disbanded in 1980.</a:t>
            </a:r>
          </a:p>
        </p:txBody>
      </p:sp>
    </p:spTree>
    <p:extLst>
      <p:ext uri="{BB962C8B-B14F-4D97-AF65-F5344CB8AC3E}">
        <p14:creationId xmlns:p14="http://schemas.microsoft.com/office/powerpoint/2010/main" val="269316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8E0B2-CCDD-4E54-87D4-385AFC0A7947}"/>
              </a:ext>
            </a:extLst>
          </p:cNvPr>
          <p:cNvSpPr txBox="1"/>
          <p:nvPr/>
        </p:nvSpPr>
        <p:spPr>
          <a:xfrm>
            <a:off x="1337310" y="308610"/>
            <a:ext cx="8526780" cy="369332"/>
          </a:xfrm>
          <a:prstGeom prst="rect">
            <a:avLst/>
          </a:prstGeom>
          <a:noFill/>
        </p:spPr>
        <p:txBody>
          <a:bodyPr wrap="square" rtlCol="0">
            <a:spAutoFit/>
          </a:bodyPr>
          <a:lstStyle/>
          <a:p>
            <a:r>
              <a:rPr lang="en-US" dirty="0"/>
              <a:t>1970 – El Paso Aquarium Society forms.</a:t>
            </a:r>
          </a:p>
        </p:txBody>
      </p:sp>
      <p:sp>
        <p:nvSpPr>
          <p:cNvPr id="3" name="TextBox 2">
            <a:extLst>
              <a:ext uri="{FF2B5EF4-FFF2-40B4-BE49-F238E27FC236}">
                <a16:creationId xmlns:a16="http://schemas.microsoft.com/office/drawing/2014/main" id="{89412645-EE16-4E8A-8B25-E9B64AADEE06}"/>
              </a:ext>
            </a:extLst>
          </p:cNvPr>
          <p:cNvSpPr txBox="1"/>
          <p:nvPr/>
        </p:nvSpPr>
        <p:spPr>
          <a:xfrm>
            <a:off x="1337310" y="677942"/>
            <a:ext cx="5383530" cy="369332"/>
          </a:xfrm>
          <a:prstGeom prst="rect">
            <a:avLst/>
          </a:prstGeom>
          <a:noFill/>
        </p:spPr>
        <p:txBody>
          <a:bodyPr wrap="square" rtlCol="0">
            <a:spAutoFit/>
          </a:bodyPr>
          <a:lstStyle/>
          <a:p>
            <a:r>
              <a:rPr lang="en-US" dirty="0"/>
              <a:t>EPAS disbands in 1973.</a:t>
            </a:r>
          </a:p>
        </p:txBody>
      </p:sp>
      <p:sp>
        <p:nvSpPr>
          <p:cNvPr id="4" name="TextBox 3">
            <a:extLst>
              <a:ext uri="{FF2B5EF4-FFF2-40B4-BE49-F238E27FC236}">
                <a16:creationId xmlns:a16="http://schemas.microsoft.com/office/drawing/2014/main" id="{D5230B6F-2E59-49D0-869B-FBF5A9299739}"/>
              </a:ext>
            </a:extLst>
          </p:cNvPr>
          <p:cNvSpPr txBox="1"/>
          <p:nvPr/>
        </p:nvSpPr>
        <p:spPr>
          <a:xfrm>
            <a:off x="1337310" y="1047274"/>
            <a:ext cx="6492240" cy="369332"/>
          </a:xfrm>
          <a:prstGeom prst="rect">
            <a:avLst/>
          </a:prstGeom>
          <a:noFill/>
        </p:spPr>
        <p:txBody>
          <a:bodyPr wrap="square" rtlCol="0">
            <a:spAutoFit/>
          </a:bodyPr>
          <a:lstStyle/>
          <a:p>
            <a:r>
              <a:rPr lang="en-US" dirty="0"/>
              <a:t>1970 – Austin Aquarium Society (version 2.0) forms.</a:t>
            </a:r>
          </a:p>
        </p:txBody>
      </p:sp>
      <p:sp>
        <p:nvSpPr>
          <p:cNvPr id="5" name="TextBox 4">
            <a:extLst>
              <a:ext uri="{FF2B5EF4-FFF2-40B4-BE49-F238E27FC236}">
                <a16:creationId xmlns:a16="http://schemas.microsoft.com/office/drawing/2014/main" id="{80773230-7E91-4E18-B510-4342F3E6E640}"/>
              </a:ext>
            </a:extLst>
          </p:cNvPr>
          <p:cNvSpPr txBox="1"/>
          <p:nvPr/>
        </p:nvSpPr>
        <p:spPr>
          <a:xfrm>
            <a:off x="1337310" y="1404104"/>
            <a:ext cx="7189470" cy="369332"/>
          </a:xfrm>
          <a:prstGeom prst="rect">
            <a:avLst/>
          </a:prstGeom>
          <a:noFill/>
        </p:spPr>
        <p:txBody>
          <a:bodyPr wrap="square" rtlCol="0">
            <a:spAutoFit/>
          </a:bodyPr>
          <a:lstStyle/>
          <a:p>
            <a:r>
              <a:rPr lang="en-US" dirty="0"/>
              <a:t>AAS publication was the “Journal of the JAAS”.</a:t>
            </a:r>
          </a:p>
        </p:txBody>
      </p:sp>
      <p:sp>
        <p:nvSpPr>
          <p:cNvPr id="6" name="TextBox 5">
            <a:extLst>
              <a:ext uri="{FF2B5EF4-FFF2-40B4-BE49-F238E27FC236}">
                <a16:creationId xmlns:a16="http://schemas.microsoft.com/office/drawing/2014/main" id="{6A9585CA-9006-4117-9EC2-2AD4D1B6977C}"/>
              </a:ext>
            </a:extLst>
          </p:cNvPr>
          <p:cNvSpPr txBox="1"/>
          <p:nvPr/>
        </p:nvSpPr>
        <p:spPr>
          <a:xfrm>
            <a:off x="1337310" y="1784866"/>
            <a:ext cx="7303770" cy="369332"/>
          </a:xfrm>
          <a:prstGeom prst="rect">
            <a:avLst/>
          </a:prstGeom>
          <a:noFill/>
        </p:spPr>
        <p:txBody>
          <a:bodyPr wrap="square" rtlCol="0">
            <a:spAutoFit/>
          </a:bodyPr>
          <a:lstStyle/>
          <a:p>
            <a:r>
              <a:rPr lang="en-US" dirty="0"/>
              <a:t>AAS (version 2.0) disbands around 1980.</a:t>
            </a:r>
          </a:p>
        </p:txBody>
      </p:sp>
      <p:sp>
        <p:nvSpPr>
          <p:cNvPr id="7" name="TextBox 6">
            <a:extLst>
              <a:ext uri="{FF2B5EF4-FFF2-40B4-BE49-F238E27FC236}">
                <a16:creationId xmlns:a16="http://schemas.microsoft.com/office/drawing/2014/main" id="{D23D8CE2-48EA-4A7E-8907-1F4F44321920}"/>
              </a:ext>
            </a:extLst>
          </p:cNvPr>
          <p:cNvSpPr txBox="1"/>
          <p:nvPr/>
        </p:nvSpPr>
        <p:spPr>
          <a:xfrm>
            <a:off x="1337310" y="2154198"/>
            <a:ext cx="7303770" cy="646331"/>
          </a:xfrm>
          <a:prstGeom prst="rect">
            <a:avLst/>
          </a:prstGeom>
          <a:noFill/>
        </p:spPr>
        <p:txBody>
          <a:bodyPr wrap="square" rtlCol="0">
            <a:spAutoFit/>
          </a:bodyPr>
          <a:lstStyle/>
          <a:p>
            <a:r>
              <a:rPr lang="en-US" dirty="0"/>
              <a:t>1970 – The Palestine Aquarium Society aka “The Fish Club” Forms in the Jacksonville TX. area.</a:t>
            </a:r>
          </a:p>
        </p:txBody>
      </p:sp>
      <p:sp>
        <p:nvSpPr>
          <p:cNvPr id="8" name="TextBox 7">
            <a:extLst>
              <a:ext uri="{FF2B5EF4-FFF2-40B4-BE49-F238E27FC236}">
                <a16:creationId xmlns:a16="http://schemas.microsoft.com/office/drawing/2014/main" id="{BE0B67AE-518B-45BF-A20D-7A93EEB8ACEF}"/>
              </a:ext>
            </a:extLst>
          </p:cNvPr>
          <p:cNvSpPr txBox="1"/>
          <p:nvPr/>
        </p:nvSpPr>
        <p:spPr>
          <a:xfrm>
            <a:off x="1337310" y="2800529"/>
            <a:ext cx="7863840" cy="369332"/>
          </a:xfrm>
          <a:prstGeom prst="rect">
            <a:avLst/>
          </a:prstGeom>
          <a:noFill/>
        </p:spPr>
        <p:txBody>
          <a:bodyPr wrap="square" rtlCol="0">
            <a:spAutoFit/>
          </a:bodyPr>
          <a:lstStyle/>
          <a:p>
            <a:r>
              <a:rPr lang="en-US" dirty="0"/>
              <a:t>PAS publication called ”The Catfish”.</a:t>
            </a:r>
          </a:p>
        </p:txBody>
      </p:sp>
      <p:sp>
        <p:nvSpPr>
          <p:cNvPr id="10" name="TextBox 9">
            <a:extLst>
              <a:ext uri="{FF2B5EF4-FFF2-40B4-BE49-F238E27FC236}">
                <a16:creationId xmlns:a16="http://schemas.microsoft.com/office/drawing/2014/main" id="{0CE0F223-19C3-48D6-8110-3526058992C2}"/>
              </a:ext>
            </a:extLst>
          </p:cNvPr>
          <p:cNvSpPr txBox="1"/>
          <p:nvPr/>
        </p:nvSpPr>
        <p:spPr>
          <a:xfrm>
            <a:off x="1337310" y="3169861"/>
            <a:ext cx="10024110" cy="646331"/>
          </a:xfrm>
          <a:prstGeom prst="rect">
            <a:avLst/>
          </a:prstGeom>
          <a:noFill/>
        </p:spPr>
        <p:txBody>
          <a:bodyPr wrap="square" rtlCol="0">
            <a:spAutoFit/>
          </a:bodyPr>
          <a:lstStyle/>
          <a:p>
            <a:r>
              <a:rPr lang="en-US" dirty="0"/>
              <a:t>1971 – The Aquarium Society of Lubbock forms from the remnants of the South Plains Aquarium Society. </a:t>
            </a:r>
          </a:p>
        </p:txBody>
      </p:sp>
      <p:sp>
        <p:nvSpPr>
          <p:cNvPr id="11" name="TextBox 10">
            <a:extLst>
              <a:ext uri="{FF2B5EF4-FFF2-40B4-BE49-F238E27FC236}">
                <a16:creationId xmlns:a16="http://schemas.microsoft.com/office/drawing/2014/main" id="{CED3C348-8CC1-4AB5-A14D-0A33B43ADCCB}"/>
              </a:ext>
            </a:extLst>
          </p:cNvPr>
          <p:cNvSpPr txBox="1"/>
          <p:nvPr/>
        </p:nvSpPr>
        <p:spPr>
          <a:xfrm>
            <a:off x="1314450" y="3816192"/>
            <a:ext cx="10046970" cy="369332"/>
          </a:xfrm>
          <a:prstGeom prst="rect">
            <a:avLst/>
          </a:prstGeom>
          <a:noFill/>
        </p:spPr>
        <p:txBody>
          <a:bodyPr wrap="square" rtlCol="0">
            <a:spAutoFit/>
          </a:bodyPr>
          <a:lstStyle/>
          <a:p>
            <a:r>
              <a:rPr lang="en-US" dirty="0"/>
              <a:t>Staged its first show in 1972 and hosted the American Cichlid Association convention in 1974.</a:t>
            </a:r>
          </a:p>
        </p:txBody>
      </p:sp>
      <p:sp>
        <p:nvSpPr>
          <p:cNvPr id="12" name="TextBox 11">
            <a:extLst>
              <a:ext uri="{FF2B5EF4-FFF2-40B4-BE49-F238E27FC236}">
                <a16:creationId xmlns:a16="http://schemas.microsoft.com/office/drawing/2014/main" id="{FF3F3912-89DC-4F82-A32B-76BC7380C55F}"/>
              </a:ext>
            </a:extLst>
          </p:cNvPr>
          <p:cNvSpPr txBox="1"/>
          <p:nvPr/>
        </p:nvSpPr>
        <p:spPr>
          <a:xfrm>
            <a:off x="1314450" y="4219814"/>
            <a:ext cx="10172700" cy="369332"/>
          </a:xfrm>
          <a:prstGeom prst="rect">
            <a:avLst/>
          </a:prstGeom>
          <a:noFill/>
        </p:spPr>
        <p:txBody>
          <a:bodyPr wrap="square" rtlCol="0">
            <a:spAutoFit/>
          </a:bodyPr>
          <a:lstStyle/>
          <a:p>
            <a:r>
              <a:rPr lang="en-US" dirty="0"/>
              <a:t>ASOL published the Tropical Fish Express</a:t>
            </a:r>
          </a:p>
        </p:txBody>
      </p:sp>
      <p:sp>
        <p:nvSpPr>
          <p:cNvPr id="13" name="TextBox 12">
            <a:extLst>
              <a:ext uri="{FF2B5EF4-FFF2-40B4-BE49-F238E27FC236}">
                <a16:creationId xmlns:a16="http://schemas.microsoft.com/office/drawing/2014/main" id="{03AD3406-3AE3-4E53-A33C-3082CFCA7ED6}"/>
              </a:ext>
            </a:extLst>
          </p:cNvPr>
          <p:cNvSpPr txBox="1"/>
          <p:nvPr/>
        </p:nvSpPr>
        <p:spPr>
          <a:xfrm>
            <a:off x="1314450" y="4565214"/>
            <a:ext cx="10355580" cy="369332"/>
          </a:xfrm>
          <a:prstGeom prst="rect">
            <a:avLst/>
          </a:prstGeom>
          <a:noFill/>
        </p:spPr>
        <p:txBody>
          <a:bodyPr wrap="square" rtlCol="0">
            <a:spAutoFit/>
          </a:bodyPr>
          <a:lstStyle/>
          <a:p>
            <a:r>
              <a:rPr lang="en-US" dirty="0"/>
              <a:t>ASOL seems to have folded by 1976.</a:t>
            </a:r>
          </a:p>
        </p:txBody>
      </p:sp>
      <p:sp>
        <p:nvSpPr>
          <p:cNvPr id="14" name="TextBox 13">
            <a:extLst>
              <a:ext uri="{FF2B5EF4-FFF2-40B4-BE49-F238E27FC236}">
                <a16:creationId xmlns:a16="http://schemas.microsoft.com/office/drawing/2014/main" id="{2DBBBDDC-8875-4C61-9E3A-91DA5AD20E46}"/>
              </a:ext>
            </a:extLst>
          </p:cNvPr>
          <p:cNvSpPr txBox="1"/>
          <p:nvPr/>
        </p:nvSpPr>
        <p:spPr>
          <a:xfrm>
            <a:off x="1274445" y="4943834"/>
            <a:ext cx="9772650" cy="369332"/>
          </a:xfrm>
          <a:prstGeom prst="rect">
            <a:avLst/>
          </a:prstGeom>
          <a:noFill/>
        </p:spPr>
        <p:txBody>
          <a:bodyPr wrap="square" rtlCol="0">
            <a:spAutoFit/>
          </a:bodyPr>
          <a:lstStyle/>
          <a:p>
            <a:r>
              <a:rPr lang="en-US" dirty="0"/>
              <a:t>1971 – Gulf Coast Guppy Club forms and renames itself the Houston Guppy Club in 1972.</a:t>
            </a:r>
          </a:p>
        </p:txBody>
      </p:sp>
      <p:sp>
        <p:nvSpPr>
          <p:cNvPr id="15" name="TextBox 14">
            <a:extLst>
              <a:ext uri="{FF2B5EF4-FFF2-40B4-BE49-F238E27FC236}">
                <a16:creationId xmlns:a16="http://schemas.microsoft.com/office/drawing/2014/main" id="{3039FC1C-C1EC-4789-B15E-3BDD0CB8C8F3}"/>
              </a:ext>
            </a:extLst>
          </p:cNvPr>
          <p:cNvSpPr txBox="1"/>
          <p:nvPr/>
        </p:nvSpPr>
        <p:spPr>
          <a:xfrm>
            <a:off x="1314450" y="5313166"/>
            <a:ext cx="9384030" cy="369332"/>
          </a:xfrm>
          <a:prstGeom prst="rect">
            <a:avLst/>
          </a:prstGeom>
          <a:noFill/>
        </p:spPr>
        <p:txBody>
          <a:bodyPr wrap="square" rtlCol="0">
            <a:spAutoFit/>
          </a:bodyPr>
          <a:lstStyle/>
          <a:p>
            <a:r>
              <a:rPr lang="en-US" dirty="0"/>
              <a:t>HGC published “The Guppy Forum”</a:t>
            </a:r>
          </a:p>
        </p:txBody>
      </p:sp>
      <p:sp>
        <p:nvSpPr>
          <p:cNvPr id="18" name="TextBox 17">
            <a:extLst>
              <a:ext uri="{FF2B5EF4-FFF2-40B4-BE49-F238E27FC236}">
                <a16:creationId xmlns:a16="http://schemas.microsoft.com/office/drawing/2014/main" id="{50061365-8CB4-4B37-AC57-3F0E79B30C76}"/>
              </a:ext>
            </a:extLst>
          </p:cNvPr>
          <p:cNvSpPr txBox="1"/>
          <p:nvPr/>
        </p:nvSpPr>
        <p:spPr>
          <a:xfrm>
            <a:off x="1325880" y="5692856"/>
            <a:ext cx="9384030" cy="369332"/>
          </a:xfrm>
          <a:prstGeom prst="rect">
            <a:avLst/>
          </a:prstGeom>
          <a:noFill/>
        </p:spPr>
        <p:txBody>
          <a:bodyPr wrap="square" rtlCol="0">
            <a:spAutoFit/>
          </a:bodyPr>
          <a:lstStyle/>
          <a:p>
            <a:r>
              <a:rPr lang="en-US" dirty="0"/>
              <a:t>Unknown status of the organization today but was still active up to 2005.</a:t>
            </a:r>
          </a:p>
        </p:txBody>
      </p:sp>
    </p:spTree>
    <p:extLst>
      <p:ext uri="{BB962C8B-B14F-4D97-AF65-F5344CB8AC3E}">
        <p14:creationId xmlns:p14="http://schemas.microsoft.com/office/powerpoint/2010/main" val="103001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368F9-E69B-4869-AC9E-568577E6FE36}"/>
              </a:ext>
            </a:extLst>
          </p:cNvPr>
          <p:cNvSpPr txBox="1"/>
          <p:nvPr/>
        </p:nvSpPr>
        <p:spPr>
          <a:xfrm>
            <a:off x="1143000" y="354330"/>
            <a:ext cx="8881110" cy="369332"/>
          </a:xfrm>
          <a:prstGeom prst="rect">
            <a:avLst/>
          </a:prstGeom>
          <a:noFill/>
        </p:spPr>
        <p:txBody>
          <a:bodyPr wrap="square" rtlCol="0">
            <a:spAutoFit/>
          </a:bodyPr>
          <a:lstStyle/>
          <a:p>
            <a:r>
              <a:rPr lang="en-US" dirty="0"/>
              <a:t>1971 – The East Texas Aquarium Association formation in Tyler TX.</a:t>
            </a:r>
          </a:p>
        </p:txBody>
      </p:sp>
      <p:sp>
        <p:nvSpPr>
          <p:cNvPr id="3" name="TextBox 2">
            <a:extLst>
              <a:ext uri="{FF2B5EF4-FFF2-40B4-BE49-F238E27FC236}">
                <a16:creationId xmlns:a16="http://schemas.microsoft.com/office/drawing/2014/main" id="{EC02C365-4DB8-4266-97A5-8469AFD607B5}"/>
              </a:ext>
            </a:extLst>
          </p:cNvPr>
          <p:cNvSpPr txBox="1"/>
          <p:nvPr/>
        </p:nvSpPr>
        <p:spPr>
          <a:xfrm>
            <a:off x="1143000" y="723662"/>
            <a:ext cx="6938010" cy="369332"/>
          </a:xfrm>
          <a:prstGeom prst="rect">
            <a:avLst/>
          </a:prstGeom>
          <a:noFill/>
        </p:spPr>
        <p:txBody>
          <a:bodyPr wrap="square" rtlCol="0">
            <a:spAutoFit/>
          </a:bodyPr>
          <a:lstStyle/>
          <a:p>
            <a:r>
              <a:rPr lang="en-US" dirty="0"/>
              <a:t>ETAA published a journal called “The Aquarian”.</a:t>
            </a:r>
          </a:p>
        </p:txBody>
      </p:sp>
      <p:sp>
        <p:nvSpPr>
          <p:cNvPr id="4" name="TextBox 3">
            <a:extLst>
              <a:ext uri="{FF2B5EF4-FFF2-40B4-BE49-F238E27FC236}">
                <a16:creationId xmlns:a16="http://schemas.microsoft.com/office/drawing/2014/main" id="{C0B53DC4-613E-403D-A100-87FC2271DD9B}"/>
              </a:ext>
            </a:extLst>
          </p:cNvPr>
          <p:cNvSpPr txBox="1"/>
          <p:nvPr/>
        </p:nvSpPr>
        <p:spPr>
          <a:xfrm>
            <a:off x="1143000" y="1092994"/>
            <a:ext cx="6732270" cy="369332"/>
          </a:xfrm>
          <a:prstGeom prst="rect">
            <a:avLst/>
          </a:prstGeom>
          <a:noFill/>
        </p:spPr>
        <p:txBody>
          <a:bodyPr wrap="square" rtlCol="0">
            <a:spAutoFit/>
          </a:bodyPr>
          <a:lstStyle/>
          <a:p>
            <a:r>
              <a:rPr lang="en-US" dirty="0"/>
              <a:t>ETAA disbands in 1973.</a:t>
            </a:r>
          </a:p>
        </p:txBody>
      </p:sp>
      <p:sp>
        <p:nvSpPr>
          <p:cNvPr id="5" name="TextBox 4">
            <a:extLst>
              <a:ext uri="{FF2B5EF4-FFF2-40B4-BE49-F238E27FC236}">
                <a16:creationId xmlns:a16="http://schemas.microsoft.com/office/drawing/2014/main" id="{FCDDD795-C147-4ADE-902B-174BA741FA2C}"/>
              </a:ext>
            </a:extLst>
          </p:cNvPr>
          <p:cNvSpPr txBox="1"/>
          <p:nvPr/>
        </p:nvSpPr>
        <p:spPr>
          <a:xfrm>
            <a:off x="1143000" y="1462326"/>
            <a:ext cx="8572500" cy="369332"/>
          </a:xfrm>
          <a:prstGeom prst="rect">
            <a:avLst/>
          </a:prstGeom>
          <a:noFill/>
        </p:spPr>
        <p:txBody>
          <a:bodyPr wrap="square" rtlCol="0">
            <a:spAutoFit/>
          </a:bodyPr>
          <a:lstStyle/>
          <a:p>
            <a:r>
              <a:rPr lang="en-US" dirty="0"/>
              <a:t>1971 – Abilene Aquarium Society forms.</a:t>
            </a:r>
          </a:p>
        </p:txBody>
      </p:sp>
      <p:sp>
        <p:nvSpPr>
          <p:cNvPr id="6" name="TextBox 5">
            <a:extLst>
              <a:ext uri="{FF2B5EF4-FFF2-40B4-BE49-F238E27FC236}">
                <a16:creationId xmlns:a16="http://schemas.microsoft.com/office/drawing/2014/main" id="{51C1D6A7-EEA0-487A-A5E3-7248AF8A82A2}"/>
              </a:ext>
            </a:extLst>
          </p:cNvPr>
          <p:cNvSpPr txBox="1"/>
          <p:nvPr/>
        </p:nvSpPr>
        <p:spPr>
          <a:xfrm>
            <a:off x="1143000" y="1838444"/>
            <a:ext cx="8961120" cy="369332"/>
          </a:xfrm>
          <a:prstGeom prst="rect">
            <a:avLst/>
          </a:prstGeom>
          <a:noFill/>
        </p:spPr>
        <p:txBody>
          <a:bodyPr wrap="square" rtlCol="0">
            <a:spAutoFit/>
          </a:bodyPr>
          <a:lstStyle/>
          <a:p>
            <a:r>
              <a:rPr lang="en-US" dirty="0"/>
              <a:t>Published a </a:t>
            </a:r>
            <a:r>
              <a:rPr lang="en-US" dirty="0" err="1"/>
              <a:t>bulliten</a:t>
            </a:r>
            <a:r>
              <a:rPr lang="en-US" dirty="0"/>
              <a:t> called “The Aquarius”.</a:t>
            </a:r>
          </a:p>
        </p:txBody>
      </p:sp>
      <p:sp>
        <p:nvSpPr>
          <p:cNvPr id="7" name="TextBox 6">
            <a:extLst>
              <a:ext uri="{FF2B5EF4-FFF2-40B4-BE49-F238E27FC236}">
                <a16:creationId xmlns:a16="http://schemas.microsoft.com/office/drawing/2014/main" id="{A847FFBF-4959-48AE-B456-E3891549BB07}"/>
              </a:ext>
            </a:extLst>
          </p:cNvPr>
          <p:cNvSpPr txBox="1"/>
          <p:nvPr/>
        </p:nvSpPr>
        <p:spPr>
          <a:xfrm>
            <a:off x="1143000" y="2237422"/>
            <a:ext cx="5189220" cy="369332"/>
          </a:xfrm>
          <a:prstGeom prst="rect">
            <a:avLst/>
          </a:prstGeom>
          <a:noFill/>
        </p:spPr>
        <p:txBody>
          <a:bodyPr wrap="square" rtlCol="0">
            <a:spAutoFit/>
          </a:bodyPr>
          <a:lstStyle/>
          <a:p>
            <a:r>
              <a:rPr lang="en-US" dirty="0"/>
              <a:t>AAS lasts until 1985.</a:t>
            </a:r>
          </a:p>
        </p:txBody>
      </p:sp>
      <p:sp>
        <p:nvSpPr>
          <p:cNvPr id="8" name="TextBox 7">
            <a:extLst>
              <a:ext uri="{FF2B5EF4-FFF2-40B4-BE49-F238E27FC236}">
                <a16:creationId xmlns:a16="http://schemas.microsoft.com/office/drawing/2014/main" id="{F564D3E1-B0CF-49DB-BE78-94CAE6CE8642}"/>
              </a:ext>
            </a:extLst>
          </p:cNvPr>
          <p:cNvSpPr txBox="1"/>
          <p:nvPr/>
        </p:nvSpPr>
        <p:spPr>
          <a:xfrm>
            <a:off x="1143000" y="2606754"/>
            <a:ext cx="6560820" cy="369332"/>
          </a:xfrm>
          <a:prstGeom prst="rect">
            <a:avLst/>
          </a:prstGeom>
          <a:noFill/>
        </p:spPr>
        <p:txBody>
          <a:bodyPr wrap="square" rtlCol="0">
            <a:spAutoFit/>
          </a:bodyPr>
          <a:lstStyle/>
          <a:p>
            <a:r>
              <a:rPr lang="en-US" dirty="0"/>
              <a:t>1971ish – Big Country Aquarium Hobbyists is active in Abilene.</a:t>
            </a:r>
          </a:p>
        </p:txBody>
      </p:sp>
      <p:sp>
        <p:nvSpPr>
          <p:cNvPr id="9" name="TextBox 8">
            <a:extLst>
              <a:ext uri="{FF2B5EF4-FFF2-40B4-BE49-F238E27FC236}">
                <a16:creationId xmlns:a16="http://schemas.microsoft.com/office/drawing/2014/main" id="{DC4E5F28-57A2-476D-8688-E25B947C551B}"/>
              </a:ext>
            </a:extLst>
          </p:cNvPr>
          <p:cNvSpPr txBox="1"/>
          <p:nvPr/>
        </p:nvSpPr>
        <p:spPr>
          <a:xfrm>
            <a:off x="1143000" y="2996446"/>
            <a:ext cx="7703820" cy="369332"/>
          </a:xfrm>
          <a:prstGeom prst="rect">
            <a:avLst/>
          </a:prstGeom>
          <a:noFill/>
        </p:spPr>
        <p:txBody>
          <a:bodyPr wrap="square" rtlCol="0">
            <a:spAutoFit/>
          </a:bodyPr>
          <a:lstStyle/>
          <a:p>
            <a:r>
              <a:rPr lang="en-US" dirty="0"/>
              <a:t>Little is known about this organization but was still in </a:t>
            </a:r>
            <a:r>
              <a:rPr lang="en-US" dirty="0" err="1"/>
              <a:t>existance</a:t>
            </a:r>
            <a:r>
              <a:rPr lang="en-US" dirty="0"/>
              <a:t> in 1974.</a:t>
            </a:r>
          </a:p>
        </p:txBody>
      </p:sp>
      <p:sp>
        <p:nvSpPr>
          <p:cNvPr id="10" name="TextBox 9">
            <a:extLst>
              <a:ext uri="{FF2B5EF4-FFF2-40B4-BE49-F238E27FC236}">
                <a16:creationId xmlns:a16="http://schemas.microsoft.com/office/drawing/2014/main" id="{43AFBF19-2B67-4E99-8B09-C1B1EFD1DF03}"/>
              </a:ext>
            </a:extLst>
          </p:cNvPr>
          <p:cNvSpPr txBox="1"/>
          <p:nvPr/>
        </p:nvSpPr>
        <p:spPr>
          <a:xfrm>
            <a:off x="1143000" y="3383994"/>
            <a:ext cx="7623810" cy="369332"/>
          </a:xfrm>
          <a:prstGeom prst="rect">
            <a:avLst/>
          </a:prstGeom>
          <a:noFill/>
        </p:spPr>
        <p:txBody>
          <a:bodyPr wrap="square" rtlCol="0">
            <a:spAutoFit/>
          </a:bodyPr>
          <a:lstStyle/>
          <a:p>
            <a:r>
              <a:rPr lang="en-US" dirty="0"/>
              <a:t>BCAH did publish a </a:t>
            </a:r>
            <a:r>
              <a:rPr lang="en-US" dirty="0" err="1"/>
              <a:t>bulliten</a:t>
            </a:r>
            <a:r>
              <a:rPr lang="en-US" dirty="0"/>
              <a:t> but I was unable to locate the name of it.</a:t>
            </a:r>
          </a:p>
        </p:txBody>
      </p:sp>
      <p:sp>
        <p:nvSpPr>
          <p:cNvPr id="11" name="TextBox 10">
            <a:extLst>
              <a:ext uri="{FF2B5EF4-FFF2-40B4-BE49-F238E27FC236}">
                <a16:creationId xmlns:a16="http://schemas.microsoft.com/office/drawing/2014/main" id="{62E2F940-0FF9-4F15-85F6-56CEB1DCFA19}"/>
              </a:ext>
            </a:extLst>
          </p:cNvPr>
          <p:cNvSpPr txBox="1"/>
          <p:nvPr/>
        </p:nvSpPr>
        <p:spPr>
          <a:xfrm>
            <a:off x="1143000" y="3785116"/>
            <a:ext cx="8149590" cy="369332"/>
          </a:xfrm>
          <a:prstGeom prst="rect">
            <a:avLst/>
          </a:prstGeom>
          <a:noFill/>
        </p:spPr>
        <p:txBody>
          <a:bodyPr wrap="square" rtlCol="0">
            <a:spAutoFit/>
          </a:bodyPr>
          <a:lstStyle/>
          <a:p>
            <a:r>
              <a:rPr lang="en-US" dirty="0"/>
              <a:t>1972 -  The Galveston County Aquarium Club is formed.</a:t>
            </a:r>
          </a:p>
        </p:txBody>
      </p:sp>
      <p:sp>
        <p:nvSpPr>
          <p:cNvPr id="12" name="TextBox 11">
            <a:extLst>
              <a:ext uri="{FF2B5EF4-FFF2-40B4-BE49-F238E27FC236}">
                <a16:creationId xmlns:a16="http://schemas.microsoft.com/office/drawing/2014/main" id="{D6171A90-FFD1-4CB9-AD52-EA385EE5E265}"/>
              </a:ext>
            </a:extLst>
          </p:cNvPr>
          <p:cNvSpPr txBox="1"/>
          <p:nvPr/>
        </p:nvSpPr>
        <p:spPr>
          <a:xfrm>
            <a:off x="1188720" y="4154448"/>
            <a:ext cx="8058150" cy="369332"/>
          </a:xfrm>
          <a:prstGeom prst="rect">
            <a:avLst/>
          </a:prstGeom>
          <a:noFill/>
        </p:spPr>
        <p:txBody>
          <a:bodyPr wrap="square" rtlCol="0">
            <a:spAutoFit/>
          </a:bodyPr>
          <a:lstStyle/>
          <a:p>
            <a:r>
              <a:rPr lang="en-US" dirty="0"/>
              <a:t>GCAC disbands around 1976.</a:t>
            </a:r>
          </a:p>
        </p:txBody>
      </p:sp>
      <p:sp>
        <p:nvSpPr>
          <p:cNvPr id="13" name="TextBox 12">
            <a:extLst>
              <a:ext uri="{FF2B5EF4-FFF2-40B4-BE49-F238E27FC236}">
                <a16:creationId xmlns:a16="http://schemas.microsoft.com/office/drawing/2014/main" id="{D2B390CD-03D0-461A-8563-701267A637DF}"/>
              </a:ext>
            </a:extLst>
          </p:cNvPr>
          <p:cNvSpPr txBox="1"/>
          <p:nvPr/>
        </p:nvSpPr>
        <p:spPr>
          <a:xfrm>
            <a:off x="1188720" y="4573428"/>
            <a:ext cx="8058150" cy="369332"/>
          </a:xfrm>
          <a:prstGeom prst="rect">
            <a:avLst/>
          </a:prstGeom>
          <a:noFill/>
        </p:spPr>
        <p:txBody>
          <a:bodyPr wrap="square" rtlCol="0">
            <a:spAutoFit/>
          </a:bodyPr>
          <a:lstStyle/>
          <a:p>
            <a:r>
              <a:rPr lang="en-US" dirty="0"/>
              <a:t>1972 – Texas A&amp;M Marine Biology Association forms in Bryan/College Station.</a:t>
            </a:r>
          </a:p>
        </p:txBody>
      </p:sp>
      <p:sp>
        <p:nvSpPr>
          <p:cNvPr id="14" name="TextBox 13">
            <a:extLst>
              <a:ext uri="{FF2B5EF4-FFF2-40B4-BE49-F238E27FC236}">
                <a16:creationId xmlns:a16="http://schemas.microsoft.com/office/drawing/2014/main" id="{0DB20378-4702-4BE9-9A23-891DC000C7FE}"/>
              </a:ext>
            </a:extLst>
          </p:cNvPr>
          <p:cNvSpPr txBox="1"/>
          <p:nvPr/>
        </p:nvSpPr>
        <p:spPr>
          <a:xfrm>
            <a:off x="1188720" y="4942760"/>
            <a:ext cx="8126730" cy="369332"/>
          </a:xfrm>
          <a:prstGeom prst="rect">
            <a:avLst/>
          </a:prstGeom>
          <a:noFill/>
        </p:spPr>
        <p:txBody>
          <a:bodyPr wrap="square" rtlCol="0">
            <a:spAutoFit/>
          </a:bodyPr>
          <a:lstStyle/>
          <a:p>
            <a:r>
              <a:rPr lang="en-US" dirty="0"/>
              <a:t>1972 The Brazos Valley Aquarium Society forms in Bryan/College Station.</a:t>
            </a:r>
          </a:p>
        </p:txBody>
      </p:sp>
      <p:sp>
        <p:nvSpPr>
          <p:cNvPr id="15" name="TextBox 14">
            <a:extLst>
              <a:ext uri="{FF2B5EF4-FFF2-40B4-BE49-F238E27FC236}">
                <a16:creationId xmlns:a16="http://schemas.microsoft.com/office/drawing/2014/main" id="{B1053AF2-07AE-4B34-8EA5-F45E0E31A45E}"/>
              </a:ext>
            </a:extLst>
          </p:cNvPr>
          <p:cNvSpPr txBox="1"/>
          <p:nvPr/>
        </p:nvSpPr>
        <p:spPr>
          <a:xfrm>
            <a:off x="1188720" y="5312092"/>
            <a:ext cx="8652510" cy="369332"/>
          </a:xfrm>
          <a:prstGeom prst="rect">
            <a:avLst/>
          </a:prstGeom>
          <a:noFill/>
        </p:spPr>
        <p:txBody>
          <a:bodyPr wrap="square" rtlCol="0">
            <a:spAutoFit/>
          </a:bodyPr>
          <a:lstStyle/>
          <a:p>
            <a:r>
              <a:rPr lang="en-US" dirty="0"/>
              <a:t>Either the two clubs merge or the former lays weigh to the second.</a:t>
            </a:r>
          </a:p>
        </p:txBody>
      </p:sp>
      <p:sp>
        <p:nvSpPr>
          <p:cNvPr id="16" name="TextBox 15">
            <a:extLst>
              <a:ext uri="{FF2B5EF4-FFF2-40B4-BE49-F238E27FC236}">
                <a16:creationId xmlns:a16="http://schemas.microsoft.com/office/drawing/2014/main" id="{BCD11505-E45C-4C42-A39A-734C9AFA75BF}"/>
              </a:ext>
            </a:extLst>
          </p:cNvPr>
          <p:cNvSpPr txBox="1"/>
          <p:nvPr/>
        </p:nvSpPr>
        <p:spPr>
          <a:xfrm>
            <a:off x="1188720" y="5681424"/>
            <a:ext cx="8721090" cy="369332"/>
          </a:xfrm>
          <a:prstGeom prst="rect">
            <a:avLst/>
          </a:prstGeom>
          <a:noFill/>
        </p:spPr>
        <p:txBody>
          <a:bodyPr wrap="square" rtlCol="0">
            <a:spAutoFit/>
          </a:bodyPr>
          <a:lstStyle/>
          <a:p>
            <a:r>
              <a:rPr lang="en-US" dirty="0"/>
              <a:t>Publication was the “BVAS Newsletter”.</a:t>
            </a:r>
          </a:p>
        </p:txBody>
      </p:sp>
      <p:sp>
        <p:nvSpPr>
          <p:cNvPr id="17" name="TextBox 16">
            <a:extLst>
              <a:ext uri="{FF2B5EF4-FFF2-40B4-BE49-F238E27FC236}">
                <a16:creationId xmlns:a16="http://schemas.microsoft.com/office/drawing/2014/main" id="{6733F083-B8BA-4B29-BB0F-B95FE9DA13C3}"/>
              </a:ext>
            </a:extLst>
          </p:cNvPr>
          <p:cNvSpPr txBox="1"/>
          <p:nvPr/>
        </p:nvSpPr>
        <p:spPr>
          <a:xfrm>
            <a:off x="1188720" y="6076830"/>
            <a:ext cx="9326880" cy="369332"/>
          </a:xfrm>
          <a:prstGeom prst="rect">
            <a:avLst/>
          </a:prstGeom>
          <a:noFill/>
        </p:spPr>
        <p:txBody>
          <a:bodyPr wrap="square" rtlCol="0">
            <a:spAutoFit/>
          </a:bodyPr>
          <a:lstStyle/>
          <a:p>
            <a:r>
              <a:rPr lang="en-US" dirty="0"/>
              <a:t>BVAS disbanded in 2017 however a </a:t>
            </a:r>
            <a:r>
              <a:rPr lang="en-US" dirty="0" err="1"/>
              <a:t>facebook</a:t>
            </a:r>
            <a:r>
              <a:rPr lang="en-US" dirty="0"/>
              <a:t> group of former BVAS members still exists.</a:t>
            </a:r>
          </a:p>
        </p:txBody>
      </p:sp>
    </p:spTree>
    <p:extLst>
      <p:ext uri="{BB962C8B-B14F-4D97-AF65-F5344CB8AC3E}">
        <p14:creationId xmlns:p14="http://schemas.microsoft.com/office/powerpoint/2010/main" val="231616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EC5F-839A-4B1A-98AC-4F875A990ECA}"/>
              </a:ext>
            </a:extLst>
          </p:cNvPr>
          <p:cNvSpPr txBox="1"/>
          <p:nvPr/>
        </p:nvSpPr>
        <p:spPr>
          <a:xfrm>
            <a:off x="1085850" y="320040"/>
            <a:ext cx="8526780" cy="369332"/>
          </a:xfrm>
          <a:prstGeom prst="rect">
            <a:avLst/>
          </a:prstGeom>
          <a:noFill/>
        </p:spPr>
        <p:txBody>
          <a:bodyPr wrap="square" rtlCol="0">
            <a:spAutoFit/>
          </a:bodyPr>
          <a:lstStyle/>
          <a:p>
            <a:r>
              <a:rPr lang="en-US" dirty="0"/>
              <a:t>1973 – Mid-Cities Tropical Fish Hobbyists form between Fort Worth and Dallas.</a:t>
            </a:r>
          </a:p>
        </p:txBody>
      </p:sp>
      <p:sp>
        <p:nvSpPr>
          <p:cNvPr id="3" name="TextBox 2">
            <a:extLst>
              <a:ext uri="{FF2B5EF4-FFF2-40B4-BE49-F238E27FC236}">
                <a16:creationId xmlns:a16="http://schemas.microsoft.com/office/drawing/2014/main" id="{8FFE3E9D-4293-49ED-8F96-CE398CFCE0ED}"/>
              </a:ext>
            </a:extLst>
          </p:cNvPr>
          <p:cNvSpPr txBox="1"/>
          <p:nvPr/>
        </p:nvSpPr>
        <p:spPr>
          <a:xfrm>
            <a:off x="1085850" y="689372"/>
            <a:ext cx="8892540" cy="369332"/>
          </a:xfrm>
          <a:prstGeom prst="rect">
            <a:avLst/>
          </a:prstGeom>
          <a:noFill/>
        </p:spPr>
        <p:txBody>
          <a:bodyPr wrap="square" rtlCol="0">
            <a:spAutoFit/>
          </a:bodyPr>
          <a:lstStyle/>
          <a:p>
            <a:r>
              <a:rPr lang="en-US" dirty="0"/>
              <a:t>MCTFH published a journal named “Aquarium World”.</a:t>
            </a:r>
          </a:p>
        </p:txBody>
      </p:sp>
      <p:sp>
        <p:nvSpPr>
          <p:cNvPr id="4" name="TextBox 3">
            <a:extLst>
              <a:ext uri="{FF2B5EF4-FFF2-40B4-BE49-F238E27FC236}">
                <a16:creationId xmlns:a16="http://schemas.microsoft.com/office/drawing/2014/main" id="{A29FEFD3-FC34-4B25-B041-64CA40C57DAF}"/>
              </a:ext>
            </a:extLst>
          </p:cNvPr>
          <p:cNvSpPr txBox="1"/>
          <p:nvPr/>
        </p:nvSpPr>
        <p:spPr>
          <a:xfrm>
            <a:off x="1085850" y="1058704"/>
            <a:ext cx="8103870" cy="369332"/>
          </a:xfrm>
          <a:prstGeom prst="rect">
            <a:avLst/>
          </a:prstGeom>
          <a:noFill/>
        </p:spPr>
        <p:txBody>
          <a:bodyPr wrap="square" rtlCol="0">
            <a:spAutoFit/>
          </a:bodyPr>
          <a:lstStyle/>
          <a:p>
            <a:r>
              <a:rPr lang="en-US" dirty="0"/>
              <a:t>MCTFH had disbanded by 1979.</a:t>
            </a:r>
          </a:p>
        </p:txBody>
      </p:sp>
      <p:sp>
        <p:nvSpPr>
          <p:cNvPr id="5" name="TextBox 4">
            <a:extLst>
              <a:ext uri="{FF2B5EF4-FFF2-40B4-BE49-F238E27FC236}">
                <a16:creationId xmlns:a16="http://schemas.microsoft.com/office/drawing/2014/main" id="{D599852D-7EEA-4431-A837-EE35998E849D}"/>
              </a:ext>
            </a:extLst>
          </p:cNvPr>
          <p:cNvSpPr txBox="1"/>
          <p:nvPr/>
        </p:nvSpPr>
        <p:spPr>
          <a:xfrm>
            <a:off x="1085850" y="1358384"/>
            <a:ext cx="8423910" cy="369332"/>
          </a:xfrm>
          <a:prstGeom prst="rect">
            <a:avLst/>
          </a:prstGeom>
          <a:noFill/>
        </p:spPr>
        <p:txBody>
          <a:bodyPr wrap="square" rtlCol="0">
            <a:spAutoFit/>
          </a:bodyPr>
          <a:lstStyle/>
          <a:p>
            <a:r>
              <a:rPr lang="en-US" dirty="0"/>
              <a:t>1973 – The Heart of Texas Aquarium Society (versions 2.0) reforms in Waco TX.</a:t>
            </a:r>
          </a:p>
        </p:txBody>
      </p:sp>
      <p:sp>
        <p:nvSpPr>
          <p:cNvPr id="6" name="TextBox 5">
            <a:extLst>
              <a:ext uri="{FF2B5EF4-FFF2-40B4-BE49-F238E27FC236}">
                <a16:creationId xmlns:a16="http://schemas.microsoft.com/office/drawing/2014/main" id="{06908312-463D-464F-A515-C26CEBB29A3D}"/>
              </a:ext>
            </a:extLst>
          </p:cNvPr>
          <p:cNvSpPr txBox="1"/>
          <p:nvPr/>
        </p:nvSpPr>
        <p:spPr>
          <a:xfrm>
            <a:off x="1085850" y="1727716"/>
            <a:ext cx="8698230" cy="369332"/>
          </a:xfrm>
          <a:prstGeom prst="rect">
            <a:avLst/>
          </a:prstGeom>
          <a:noFill/>
        </p:spPr>
        <p:txBody>
          <a:bodyPr wrap="square" rtlCol="0">
            <a:spAutoFit/>
          </a:bodyPr>
          <a:lstStyle/>
          <a:p>
            <a:r>
              <a:rPr lang="en-US" dirty="0"/>
              <a:t>Their publication was called “Wet Pet Gazette”.</a:t>
            </a:r>
          </a:p>
        </p:txBody>
      </p:sp>
      <p:sp>
        <p:nvSpPr>
          <p:cNvPr id="7" name="TextBox 6">
            <a:extLst>
              <a:ext uri="{FF2B5EF4-FFF2-40B4-BE49-F238E27FC236}">
                <a16:creationId xmlns:a16="http://schemas.microsoft.com/office/drawing/2014/main" id="{6011369A-7B7B-4634-B46B-A40EFB1D0940}"/>
              </a:ext>
            </a:extLst>
          </p:cNvPr>
          <p:cNvSpPr txBox="1"/>
          <p:nvPr/>
        </p:nvSpPr>
        <p:spPr>
          <a:xfrm>
            <a:off x="1085850" y="2097048"/>
            <a:ext cx="8412480" cy="369332"/>
          </a:xfrm>
          <a:prstGeom prst="rect">
            <a:avLst/>
          </a:prstGeom>
          <a:noFill/>
        </p:spPr>
        <p:txBody>
          <a:bodyPr wrap="square" rtlCol="0">
            <a:spAutoFit/>
          </a:bodyPr>
          <a:lstStyle/>
          <a:p>
            <a:r>
              <a:rPr lang="en-US" dirty="0"/>
              <a:t>The Heart of Texas Aquarium Society (versions 2.0) were </a:t>
            </a:r>
            <a:r>
              <a:rPr lang="en-US" dirty="0" err="1"/>
              <a:t>dismbanded</a:t>
            </a:r>
            <a:r>
              <a:rPr lang="en-US" dirty="0"/>
              <a:t> by 1979.</a:t>
            </a:r>
          </a:p>
        </p:txBody>
      </p:sp>
      <p:sp>
        <p:nvSpPr>
          <p:cNvPr id="8" name="TextBox 7">
            <a:extLst>
              <a:ext uri="{FF2B5EF4-FFF2-40B4-BE49-F238E27FC236}">
                <a16:creationId xmlns:a16="http://schemas.microsoft.com/office/drawing/2014/main" id="{67214039-9018-4EC2-A7C5-30CD8469CA46}"/>
              </a:ext>
            </a:extLst>
          </p:cNvPr>
          <p:cNvSpPr txBox="1"/>
          <p:nvPr/>
        </p:nvSpPr>
        <p:spPr>
          <a:xfrm>
            <a:off x="1085850" y="2466380"/>
            <a:ext cx="9052560" cy="369332"/>
          </a:xfrm>
          <a:prstGeom prst="rect">
            <a:avLst/>
          </a:prstGeom>
          <a:noFill/>
        </p:spPr>
        <p:txBody>
          <a:bodyPr wrap="square" rtlCol="0">
            <a:spAutoFit/>
          </a:bodyPr>
          <a:lstStyle/>
          <a:p>
            <a:r>
              <a:rPr lang="en-US" dirty="0"/>
              <a:t>1973/74 – The North Texas Betta Association forms.  I could not find the location.</a:t>
            </a:r>
          </a:p>
        </p:txBody>
      </p:sp>
      <p:sp>
        <p:nvSpPr>
          <p:cNvPr id="9" name="TextBox 8">
            <a:extLst>
              <a:ext uri="{FF2B5EF4-FFF2-40B4-BE49-F238E27FC236}">
                <a16:creationId xmlns:a16="http://schemas.microsoft.com/office/drawing/2014/main" id="{11395A8C-6D14-4310-B928-AA998F561D48}"/>
              </a:ext>
            </a:extLst>
          </p:cNvPr>
          <p:cNvSpPr txBox="1"/>
          <p:nvPr/>
        </p:nvSpPr>
        <p:spPr>
          <a:xfrm>
            <a:off x="1085850" y="2835712"/>
            <a:ext cx="9624060" cy="369332"/>
          </a:xfrm>
          <a:prstGeom prst="rect">
            <a:avLst/>
          </a:prstGeom>
          <a:noFill/>
        </p:spPr>
        <p:txBody>
          <a:bodyPr wrap="square" rtlCol="0">
            <a:spAutoFit/>
          </a:bodyPr>
          <a:lstStyle/>
          <a:p>
            <a:r>
              <a:rPr lang="en-US" dirty="0"/>
              <a:t>Publication is called “North Texas Betta” or “Bulletin of the North Texas Betta Association”.</a:t>
            </a:r>
          </a:p>
        </p:txBody>
      </p:sp>
      <p:sp>
        <p:nvSpPr>
          <p:cNvPr id="10" name="TextBox 9">
            <a:extLst>
              <a:ext uri="{FF2B5EF4-FFF2-40B4-BE49-F238E27FC236}">
                <a16:creationId xmlns:a16="http://schemas.microsoft.com/office/drawing/2014/main" id="{91AC5938-9FCC-475C-B082-CCD9150ED475}"/>
              </a:ext>
            </a:extLst>
          </p:cNvPr>
          <p:cNvSpPr txBox="1"/>
          <p:nvPr/>
        </p:nvSpPr>
        <p:spPr>
          <a:xfrm>
            <a:off x="1085850" y="3205044"/>
            <a:ext cx="10584180" cy="369332"/>
          </a:xfrm>
          <a:prstGeom prst="rect">
            <a:avLst/>
          </a:prstGeom>
          <a:noFill/>
        </p:spPr>
        <p:txBody>
          <a:bodyPr wrap="square" rtlCol="0">
            <a:spAutoFit/>
          </a:bodyPr>
          <a:lstStyle/>
          <a:p>
            <a:r>
              <a:rPr lang="en-US" dirty="0"/>
              <a:t>1974 – Attempted formation of a national group called the </a:t>
            </a:r>
            <a:r>
              <a:rPr lang="en-US" dirty="0" err="1"/>
              <a:t>Cyprinodon</a:t>
            </a:r>
            <a:r>
              <a:rPr lang="en-US" dirty="0"/>
              <a:t> Study Group in Killeen Tx.</a:t>
            </a:r>
          </a:p>
        </p:txBody>
      </p:sp>
      <p:sp>
        <p:nvSpPr>
          <p:cNvPr id="11" name="TextBox 10">
            <a:extLst>
              <a:ext uri="{FF2B5EF4-FFF2-40B4-BE49-F238E27FC236}">
                <a16:creationId xmlns:a16="http://schemas.microsoft.com/office/drawing/2014/main" id="{1602A9EC-EA35-4522-9CCB-B6816F3FAE76}"/>
              </a:ext>
            </a:extLst>
          </p:cNvPr>
          <p:cNvSpPr txBox="1"/>
          <p:nvPr/>
        </p:nvSpPr>
        <p:spPr>
          <a:xfrm>
            <a:off x="1085850" y="3550266"/>
            <a:ext cx="10664190" cy="369332"/>
          </a:xfrm>
          <a:prstGeom prst="rect">
            <a:avLst/>
          </a:prstGeom>
          <a:noFill/>
        </p:spPr>
        <p:txBody>
          <a:bodyPr wrap="square" rtlCol="0">
            <a:spAutoFit/>
          </a:bodyPr>
          <a:lstStyle/>
          <a:p>
            <a:r>
              <a:rPr lang="en-US" dirty="0"/>
              <a:t>CSG publishes “Pupfish Monthly”</a:t>
            </a:r>
          </a:p>
        </p:txBody>
      </p:sp>
      <p:sp>
        <p:nvSpPr>
          <p:cNvPr id="12" name="TextBox 11">
            <a:extLst>
              <a:ext uri="{FF2B5EF4-FFF2-40B4-BE49-F238E27FC236}">
                <a16:creationId xmlns:a16="http://schemas.microsoft.com/office/drawing/2014/main" id="{ABBB2691-E272-4ACE-89E1-E83B90803E1B}"/>
              </a:ext>
            </a:extLst>
          </p:cNvPr>
          <p:cNvSpPr txBox="1"/>
          <p:nvPr/>
        </p:nvSpPr>
        <p:spPr>
          <a:xfrm>
            <a:off x="1085850" y="3919598"/>
            <a:ext cx="10858500" cy="369332"/>
          </a:xfrm>
          <a:prstGeom prst="rect">
            <a:avLst/>
          </a:prstGeom>
          <a:noFill/>
        </p:spPr>
        <p:txBody>
          <a:bodyPr wrap="square" rtlCol="0">
            <a:spAutoFit/>
          </a:bodyPr>
          <a:lstStyle/>
          <a:p>
            <a:r>
              <a:rPr lang="en-US" dirty="0"/>
              <a:t>CSG Disbands in 1975.</a:t>
            </a:r>
          </a:p>
        </p:txBody>
      </p:sp>
      <p:sp>
        <p:nvSpPr>
          <p:cNvPr id="13" name="TextBox 12">
            <a:extLst>
              <a:ext uri="{FF2B5EF4-FFF2-40B4-BE49-F238E27FC236}">
                <a16:creationId xmlns:a16="http://schemas.microsoft.com/office/drawing/2014/main" id="{6DE838C8-5CA2-4144-885D-91432DEE27EF}"/>
              </a:ext>
            </a:extLst>
          </p:cNvPr>
          <p:cNvSpPr txBox="1"/>
          <p:nvPr/>
        </p:nvSpPr>
        <p:spPr>
          <a:xfrm>
            <a:off x="1074420" y="5412288"/>
            <a:ext cx="10584180" cy="369332"/>
          </a:xfrm>
          <a:prstGeom prst="rect">
            <a:avLst/>
          </a:prstGeom>
          <a:noFill/>
        </p:spPr>
        <p:txBody>
          <a:bodyPr wrap="square" rtlCol="0">
            <a:spAutoFit/>
          </a:bodyPr>
          <a:lstStyle/>
          <a:p>
            <a:r>
              <a:rPr lang="en-US" dirty="0"/>
              <a:t>1976 -  ?????  Plano TX.</a:t>
            </a:r>
          </a:p>
        </p:txBody>
      </p:sp>
      <p:sp>
        <p:nvSpPr>
          <p:cNvPr id="14" name="TextBox 13">
            <a:extLst>
              <a:ext uri="{FF2B5EF4-FFF2-40B4-BE49-F238E27FC236}">
                <a16:creationId xmlns:a16="http://schemas.microsoft.com/office/drawing/2014/main" id="{593455D5-E3D2-49D1-912C-0883E33C9DB3}"/>
              </a:ext>
            </a:extLst>
          </p:cNvPr>
          <p:cNvSpPr txBox="1"/>
          <p:nvPr/>
        </p:nvSpPr>
        <p:spPr>
          <a:xfrm>
            <a:off x="1085850" y="4288930"/>
            <a:ext cx="10572750" cy="369332"/>
          </a:xfrm>
          <a:prstGeom prst="rect">
            <a:avLst/>
          </a:prstGeom>
          <a:noFill/>
        </p:spPr>
        <p:txBody>
          <a:bodyPr wrap="square" rtlCol="0">
            <a:spAutoFit/>
          </a:bodyPr>
          <a:lstStyle/>
          <a:p>
            <a:r>
              <a:rPr lang="en-US" dirty="0"/>
              <a:t>1975 – P.A.A.C. or P.A.C.C. forms a confederation of societies in the DFW area.</a:t>
            </a:r>
          </a:p>
        </p:txBody>
      </p:sp>
      <p:sp>
        <p:nvSpPr>
          <p:cNvPr id="15" name="TextBox 14">
            <a:extLst>
              <a:ext uri="{FF2B5EF4-FFF2-40B4-BE49-F238E27FC236}">
                <a16:creationId xmlns:a16="http://schemas.microsoft.com/office/drawing/2014/main" id="{C9B644B4-20BB-4A29-9BCC-2F8CF9416D6C}"/>
              </a:ext>
            </a:extLst>
          </p:cNvPr>
          <p:cNvSpPr txBox="1"/>
          <p:nvPr/>
        </p:nvSpPr>
        <p:spPr>
          <a:xfrm>
            <a:off x="1104900" y="4653620"/>
            <a:ext cx="10001250" cy="369332"/>
          </a:xfrm>
          <a:prstGeom prst="rect">
            <a:avLst/>
          </a:prstGeom>
          <a:noFill/>
        </p:spPr>
        <p:txBody>
          <a:bodyPr wrap="square" rtlCol="0">
            <a:spAutoFit/>
          </a:bodyPr>
          <a:lstStyle/>
          <a:p>
            <a:r>
              <a:rPr lang="en-US" dirty="0"/>
              <a:t>Seems active for a couple years then fades to obscurity.</a:t>
            </a:r>
          </a:p>
        </p:txBody>
      </p:sp>
      <p:sp>
        <p:nvSpPr>
          <p:cNvPr id="17" name="TextBox 16">
            <a:extLst>
              <a:ext uri="{FF2B5EF4-FFF2-40B4-BE49-F238E27FC236}">
                <a16:creationId xmlns:a16="http://schemas.microsoft.com/office/drawing/2014/main" id="{84703B65-F9EC-44A2-A7B6-CDC9C17B52BC}"/>
              </a:ext>
            </a:extLst>
          </p:cNvPr>
          <p:cNvSpPr txBox="1"/>
          <p:nvPr/>
        </p:nvSpPr>
        <p:spPr>
          <a:xfrm>
            <a:off x="1074420" y="5022952"/>
            <a:ext cx="10584180" cy="369332"/>
          </a:xfrm>
          <a:prstGeom prst="rect">
            <a:avLst/>
          </a:prstGeom>
          <a:noFill/>
        </p:spPr>
        <p:txBody>
          <a:bodyPr wrap="square" rtlCol="0">
            <a:spAutoFit/>
          </a:bodyPr>
          <a:lstStyle/>
          <a:p>
            <a:r>
              <a:rPr lang="en-US" dirty="0"/>
              <a:t>1975 -  First Texas Guppy Club Forms.  Details unknown.</a:t>
            </a:r>
          </a:p>
        </p:txBody>
      </p:sp>
      <p:sp>
        <p:nvSpPr>
          <p:cNvPr id="18" name="TextBox 17">
            <a:extLst>
              <a:ext uri="{FF2B5EF4-FFF2-40B4-BE49-F238E27FC236}">
                <a16:creationId xmlns:a16="http://schemas.microsoft.com/office/drawing/2014/main" id="{B6D40598-BAD2-43C6-A934-FFA6BB090F00}"/>
              </a:ext>
            </a:extLst>
          </p:cNvPr>
          <p:cNvSpPr txBox="1"/>
          <p:nvPr/>
        </p:nvSpPr>
        <p:spPr>
          <a:xfrm>
            <a:off x="1085850" y="5799296"/>
            <a:ext cx="10553700" cy="369332"/>
          </a:xfrm>
          <a:prstGeom prst="rect">
            <a:avLst/>
          </a:prstGeom>
          <a:noFill/>
        </p:spPr>
        <p:txBody>
          <a:bodyPr wrap="square" rtlCol="0">
            <a:spAutoFit/>
          </a:bodyPr>
          <a:lstStyle/>
          <a:p>
            <a:r>
              <a:rPr lang="en-US" dirty="0"/>
              <a:t>1976 – Centex Aquarium Society is in existence in Waco TX</a:t>
            </a:r>
          </a:p>
        </p:txBody>
      </p:sp>
      <p:sp>
        <p:nvSpPr>
          <p:cNvPr id="19" name="TextBox 18">
            <a:extLst>
              <a:ext uri="{FF2B5EF4-FFF2-40B4-BE49-F238E27FC236}">
                <a16:creationId xmlns:a16="http://schemas.microsoft.com/office/drawing/2014/main" id="{69FEE81C-05D6-40BA-B301-C92ECBC77D29}"/>
              </a:ext>
            </a:extLst>
          </p:cNvPr>
          <p:cNvSpPr txBox="1"/>
          <p:nvPr/>
        </p:nvSpPr>
        <p:spPr>
          <a:xfrm>
            <a:off x="1095375" y="6147554"/>
            <a:ext cx="10645140" cy="369332"/>
          </a:xfrm>
          <a:prstGeom prst="rect">
            <a:avLst/>
          </a:prstGeom>
          <a:noFill/>
        </p:spPr>
        <p:txBody>
          <a:bodyPr wrap="square" rtlCol="0">
            <a:spAutoFit/>
          </a:bodyPr>
          <a:lstStyle/>
          <a:p>
            <a:r>
              <a:rPr lang="en-US" dirty="0"/>
              <a:t>Unknown when club disbands.</a:t>
            </a:r>
          </a:p>
        </p:txBody>
      </p:sp>
    </p:spTree>
    <p:extLst>
      <p:ext uri="{BB962C8B-B14F-4D97-AF65-F5344CB8AC3E}">
        <p14:creationId xmlns:p14="http://schemas.microsoft.com/office/powerpoint/2010/main" val="216864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0296C-1F7E-4D24-8412-4791EAD31E8C}"/>
              </a:ext>
            </a:extLst>
          </p:cNvPr>
          <p:cNvSpPr txBox="1"/>
          <p:nvPr/>
        </p:nvSpPr>
        <p:spPr>
          <a:xfrm>
            <a:off x="971550" y="354330"/>
            <a:ext cx="8983980" cy="369332"/>
          </a:xfrm>
          <a:prstGeom prst="rect">
            <a:avLst/>
          </a:prstGeom>
          <a:noFill/>
        </p:spPr>
        <p:txBody>
          <a:bodyPr wrap="square" rtlCol="0">
            <a:spAutoFit/>
          </a:bodyPr>
          <a:lstStyle/>
          <a:p>
            <a:r>
              <a:rPr lang="en-US" dirty="0"/>
              <a:t>1976 – Lone Star Cichlid Club forms.</a:t>
            </a:r>
          </a:p>
        </p:txBody>
      </p:sp>
      <p:sp>
        <p:nvSpPr>
          <p:cNvPr id="3" name="TextBox 2">
            <a:extLst>
              <a:ext uri="{FF2B5EF4-FFF2-40B4-BE49-F238E27FC236}">
                <a16:creationId xmlns:a16="http://schemas.microsoft.com/office/drawing/2014/main" id="{B8742493-9DA6-4FC5-B1AE-0916D5D794AD}"/>
              </a:ext>
            </a:extLst>
          </p:cNvPr>
          <p:cNvSpPr txBox="1"/>
          <p:nvPr/>
        </p:nvSpPr>
        <p:spPr>
          <a:xfrm>
            <a:off x="971550" y="723662"/>
            <a:ext cx="7338060" cy="369332"/>
          </a:xfrm>
          <a:prstGeom prst="rect">
            <a:avLst/>
          </a:prstGeom>
          <a:noFill/>
        </p:spPr>
        <p:txBody>
          <a:bodyPr wrap="square" rtlCol="0">
            <a:spAutoFit/>
          </a:bodyPr>
          <a:lstStyle/>
          <a:p>
            <a:r>
              <a:rPr lang="en-US" dirty="0"/>
              <a:t>LSCC disbands in 1980.</a:t>
            </a:r>
          </a:p>
        </p:txBody>
      </p:sp>
      <p:sp>
        <p:nvSpPr>
          <p:cNvPr id="4" name="TextBox 3">
            <a:extLst>
              <a:ext uri="{FF2B5EF4-FFF2-40B4-BE49-F238E27FC236}">
                <a16:creationId xmlns:a16="http://schemas.microsoft.com/office/drawing/2014/main" id="{4D373FD0-0112-462F-8C3B-5BEA75A34DC3}"/>
              </a:ext>
            </a:extLst>
          </p:cNvPr>
          <p:cNvSpPr txBox="1"/>
          <p:nvPr/>
        </p:nvSpPr>
        <p:spPr>
          <a:xfrm>
            <a:off x="971550" y="1092994"/>
            <a:ext cx="6160770" cy="369332"/>
          </a:xfrm>
          <a:prstGeom prst="rect">
            <a:avLst/>
          </a:prstGeom>
          <a:noFill/>
        </p:spPr>
        <p:txBody>
          <a:bodyPr wrap="square" rtlCol="0">
            <a:spAutoFit/>
          </a:bodyPr>
          <a:lstStyle/>
          <a:p>
            <a:r>
              <a:rPr lang="en-US" dirty="0"/>
              <a:t>1976 – Texas Aquarium Society of Greater Dallas forms.</a:t>
            </a:r>
          </a:p>
        </p:txBody>
      </p:sp>
      <p:sp>
        <p:nvSpPr>
          <p:cNvPr id="5" name="TextBox 4">
            <a:extLst>
              <a:ext uri="{FF2B5EF4-FFF2-40B4-BE49-F238E27FC236}">
                <a16:creationId xmlns:a16="http://schemas.microsoft.com/office/drawing/2014/main" id="{A40E0F2C-323B-4D2F-BA2F-1C6ADCF65FD7}"/>
              </a:ext>
            </a:extLst>
          </p:cNvPr>
          <p:cNvSpPr txBox="1"/>
          <p:nvPr/>
        </p:nvSpPr>
        <p:spPr>
          <a:xfrm>
            <a:off x="971550" y="1462326"/>
            <a:ext cx="8709660" cy="369332"/>
          </a:xfrm>
          <a:prstGeom prst="rect">
            <a:avLst/>
          </a:prstGeom>
          <a:noFill/>
        </p:spPr>
        <p:txBody>
          <a:bodyPr wrap="square" rtlCol="0">
            <a:spAutoFit/>
          </a:bodyPr>
          <a:lstStyle/>
          <a:p>
            <a:r>
              <a:rPr lang="en-US" dirty="0"/>
              <a:t>TASGD published the “Journal of the Texas Aquarium Society of Greater Dallas”.</a:t>
            </a:r>
          </a:p>
        </p:txBody>
      </p:sp>
      <p:sp>
        <p:nvSpPr>
          <p:cNvPr id="6" name="TextBox 5">
            <a:extLst>
              <a:ext uri="{FF2B5EF4-FFF2-40B4-BE49-F238E27FC236}">
                <a16:creationId xmlns:a16="http://schemas.microsoft.com/office/drawing/2014/main" id="{30D911B0-BE9B-4B28-B020-0D1311BAAAC6}"/>
              </a:ext>
            </a:extLst>
          </p:cNvPr>
          <p:cNvSpPr txBox="1"/>
          <p:nvPr/>
        </p:nvSpPr>
        <p:spPr>
          <a:xfrm>
            <a:off x="971550" y="1838444"/>
            <a:ext cx="9246870" cy="369332"/>
          </a:xfrm>
          <a:prstGeom prst="rect">
            <a:avLst/>
          </a:prstGeom>
          <a:noFill/>
        </p:spPr>
        <p:txBody>
          <a:bodyPr wrap="square" rtlCol="0">
            <a:spAutoFit/>
          </a:bodyPr>
          <a:lstStyle/>
          <a:p>
            <a:r>
              <a:rPr lang="en-US" dirty="0"/>
              <a:t>By 1981 TASGD had disbanded.</a:t>
            </a:r>
          </a:p>
        </p:txBody>
      </p:sp>
      <p:sp>
        <p:nvSpPr>
          <p:cNvPr id="7" name="TextBox 6">
            <a:extLst>
              <a:ext uri="{FF2B5EF4-FFF2-40B4-BE49-F238E27FC236}">
                <a16:creationId xmlns:a16="http://schemas.microsoft.com/office/drawing/2014/main" id="{273ABDC7-EF66-42A2-AFFF-0847C5101457}"/>
              </a:ext>
            </a:extLst>
          </p:cNvPr>
          <p:cNvSpPr txBox="1"/>
          <p:nvPr/>
        </p:nvSpPr>
        <p:spPr>
          <a:xfrm>
            <a:off x="971550" y="2214562"/>
            <a:ext cx="10641330" cy="369332"/>
          </a:xfrm>
          <a:prstGeom prst="rect">
            <a:avLst/>
          </a:prstGeom>
          <a:noFill/>
        </p:spPr>
        <p:txBody>
          <a:bodyPr wrap="square" rtlCol="0">
            <a:spAutoFit/>
          </a:bodyPr>
          <a:lstStyle/>
          <a:p>
            <a:r>
              <a:rPr lang="en-US" dirty="0"/>
              <a:t>1977 – Fish Judges Registry of Texas formed and met in conjunction with FOTAS meetings.</a:t>
            </a:r>
          </a:p>
        </p:txBody>
      </p:sp>
      <p:sp>
        <p:nvSpPr>
          <p:cNvPr id="8" name="TextBox 7">
            <a:extLst>
              <a:ext uri="{FF2B5EF4-FFF2-40B4-BE49-F238E27FC236}">
                <a16:creationId xmlns:a16="http://schemas.microsoft.com/office/drawing/2014/main" id="{A78A204A-251F-4728-9B7D-7D55D7167A02}"/>
              </a:ext>
            </a:extLst>
          </p:cNvPr>
          <p:cNvSpPr txBox="1"/>
          <p:nvPr/>
        </p:nvSpPr>
        <p:spPr>
          <a:xfrm>
            <a:off x="971550" y="2583894"/>
            <a:ext cx="10287000" cy="369332"/>
          </a:xfrm>
          <a:prstGeom prst="rect">
            <a:avLst/>
          </a:prstGeom>
          <a:noFill/>
        </p:spPr>
        <p:txBody>
          <a:bodyPr wrap="square" rtlCol="0">
            <a:spAutoFit/>
          </a:bodyPr>
          <a:lstStyle/>
          <a:p>
            <a:r>
              <a:rPr lang="en-US" dirty="0"/>
              <a:t>This organization produced accredited judges and standards for FOTAS and member club shows.</a:t>
            </a:r>
          </a:p>
        </p:txBody>
      </p:sp>
      <p:sp>
        <p:nvSpPr>
          <p:cNvPr id="9" name="TextBox 8">
            <a:extLst>
              <a:ext uri="{FF2B5EF4-FFF2-40B4-BE49-F238E27FC236}">
                <a16:creationId xmlns:a16="http://schemas.microsoft.com/office/drawing/2014/main" id="{062CA629-0100-4D7F-B979-4CD19303D469}"/>
              </a:ext>
            </a:extLst>
          </p:cNvPr>
          <p:cNvSpPr txBox="1"/>
          <p:nvPr/>
        </p:nvSpPr>
        <p:spPr>
          <a:xfrm>
            <a:off x="971550" y="2970014"/>
            <a:ext cx="9966960" cy="369332"/>
          </a:xfrm>
          <a:prstGeom prst="rect">
            <a:avLst/>
          </a:prstGeom>
          <a:noFill/>
        </p:spPr>
        <p:txBody>
          <a:bodyPr wrap="square" rtlCol="0">
            <a:spAutoFit/>
          </a:bodyPr>
          <a:lstStyle/>
          <a:p>
            <a:r>
              <a:rPr lang="en-US" dirty="0"/>
              <a:t>1978 – North Texas Killifish Association forms in Dallas.</a:t>
            </a:r>
          </a:p>
        </p:txBody>
      </p:sp>
      <p:sp>
        <p:nvSpPr>
          <p:cNvPr id="10" name="TextBox 9">
            <a:extLst>
              <a:ext uri="{FF2B5EF4-FFF2-40B4-BE49-F238E27FC236}">
                <a16:creationId xmlns:a16="http://schemas.microsoft.com/office/drawing/2014/main" id="{C19D4209-A584-4D7C-B414-5494979EBA57}"/>
              </a:ext>
            </a:extLst>
          </p:cNvPr>
          <p:cNvSpPr txBox="1"/>
          <p:nvPr/>
        </p:nvSpPr>
        <p:spPr>
          <a:xfrm>
            <a:off x="971550" y="3356134"/>
            <a:ext cx="10287000" cy="369332"/>
          </a:xfrm>
          <a:prstGeom prst="rect">
            <a:avLst/>
          </a:prstGeom>
          <a:noFill/>
        </p:spPr>
        <p:txBody>
          <a:bodyPr wrap="square" rtlCol="0">
            <a:spAutoFit/>
          </a:bodyPr>
          <a:lstStyle/>
          <a:p>
            <a:r>
              <a:rPr lang="en-US" dirty="0"/>
              <a:t>NTKA disbanded around 1980.</a:t>
            </a:r>
          </a:p>
        </p:txBody>
      </p:sp>
      <p:sp>
        <p:nvSpPr>
          <p:cNvPr id="11" name="TextBox 10">
            <a:extLst>
              <a:ext uri="{FF2B5EF4-FFF2-40B4-BE49-F238E27FC236}">
                <a16:creationId xmlns:a16="http://schemas.microsoft.com/office/drawing/2014/main" id="{038C889B-ACAE-4A38-91F2-ED8D2067A6BB}"/>
              </a:ext>
            </a:extLst>
          </p:cNvPr>
          <p:cNvSpPr txBox="1"/>
          <p:nvPr/>
        </p:nvSpPr>
        <p:spPr>
          <a:xfrm>
            <a:off x="971550" y="3720109"/>
            <a:ext cx="10447020" cy="369332"/>
          </a:xfrm>
          <a:prstGeom prst="rect">
            <a:avLst/>
          </a:prstGeom>
          <a:noFill/>
        </p:spPr>
        <p:txBody>
          <a:bodyPr wrap="square" rtlCol="0">
            <a:spAutoFit/>
          </a:bodyPr>
          <a:lstStyle/>
          <a:p>
            <a:r>
              <a:rPr lang="en-US" dirty="0"/>
              <a:t>1978 – Houston Killifish Association forms.</a:t>
            </a:r>
          </a:p>
        </p:txBody>
      </p:sp>
      <p:sp>
        <p:nvSpPr>
          <p:cNvPr id="12" name="TextBox 11">
            <a:extLst>
              <a:ext uri="{FF2B5EF4-FFF2-40B4-BE49-F238E27FC236}">
                <a16:creationId xmlns:a16="http://schemas.microsoft.com/office/drawing/2014/main" id="{5A7E2989-521F-4608-826B-576E526A751C}"/>
              </a:ext>
            </a:extLst>
          </p:cNvPr>
          <p:cNvSpPr txBox="1"/>
          <p:nvPr/>
        </p:nvSpPr>
        <p:spPr>
          <a:xfrm>
            <a:off x="971550" y="4075513"/>
            <a:ext cx="10447020" cy="369332"/>
          </a:xfrm>
          <a:prstGeom prst="rect">
            <a:avLst/>
          </a:prstGeom>
          <a:noFill/>
        </p:spPr>
        <p:txBody>
          <a:bodyPr wrap="square" rtlCol="0">
            <a:spAutoFit/>
          </a:bodyPr>
          <a:lstStyle/>
          <a:p>
            <a:r>
              <a:rPr lang="en-US" dirty="0"/>
              <a:t>HKA disbands around 1980.</a:t>
            </a:r>
          </a:p>
        </p:txBody>
      </p:sp>
      <p:sp>
        <p:nvSpPr>
          <p:cNvPr id="13" name="TextBox 12">
            <a:extLst>
              <a:ext uri="{FF2B5EF4-FFF2-40B4-BE49-F238E27FC236}">
                <a16:creationId xmlns:a16="http://schemas.microsoft.com/office/drawing/2014/main" id="{63DFE299-D88F-4975-ABAA-1B6082870903}"/>
              </a:ext>
            </a:extLst>
          </p:cNvPr>
          <p:cNvSpPr txBox="1"/>
          <p:nvPr/>
        </p:nvSpPr>
        <p:spPr>
          <a:xfrm>
            <a:off x="971550" y="4420561"/>
            <a:ext cx="10447020" cy="369332"/>
          </a:xfrm>
          <a:prstGeom prst="rect">
            <a:avLst/>
          </a:prstGeom>
          <a:noFill/>
        </p:spPr>
        <p:txBody>
          <a:bodyPr wrap="square" rtlCol="0">
            <a:spAutoFit/>
          </a:bodyPr>
          <a:lstStyle/>
          <a:p>
            <a:r>
              <a:rPr lang="en-US" dirty="0"/>
              <a:t>1978 – San Antonio Marine Society forms </a:t>
            </a:r>
          </a:p>
        </p:txBody>
      </p:sp>
      <p:sp>
        <p:nvSpPr>
          <p:cNvPr id="14" name="TextBox 13">
            <a:extLst>
              <a:ext uri="{FF2B5EF4-FFF2-40B4-BE49-F238E27FC236}">
                <a16:creationId xmlns:a16="http://schemas.microsoft.com/office/drawing/2014/main" id="{F6389FCE-0DF5-4E3D-B0EC-115323090382}"/>
              </a:ext>
            </a:extLst>
          </p:cNvPr>
          <p:cNvSpPr txBox="1"/>
          <p:nvPr/>
        </p:nvSpPr>
        <p:spPr>
          <a:xfrm>
            <a:off x="971550" y="4798823"/>
            <a:ext cx="10367010" cy="369332"/>
          </a:xfrm>
          <a:prstGeom prst="rect">
            <a:avLst/>
          </a:prstGeom>
          <a:noFill/>
        </p:spPr>
        <p:txBody>
          <a:bodyPr wrap="square" rtlCol="0">
            <a:spAutoFit/>
          </a:bodyPr>
          <a:lstStyle/>
          <a:p>
            <a:r>
              <a:rPr lang="en-US" dirty="0"/>
              <a:t>SAMS Disbands around 1980.</a:t>
            </a:r>
          </a:p>
        </p:txBody>
      </p:sp>
      <p:sp>
        <p:nvSpPr>
          <p:cNvPr id="15" name="TextBox 14">
            <a:extLst>
              <a:ext uri="{FF2B5EF4-FFF2-40B4-BE49-F238E27FC236}">
                <a16:creationId xmlns:a16="http://schemas.microsoft.com/office/drawing/2014/main" id="{79F8459F-49FB-4F0A-896C-B26E3D44111C}"/>
              </a:ext>
            </a:extLst>
          </p:cNvPr>
          <p:cNvSpPr txBox="1"/>
          <p:nvPr/>
        </p:nvSpPr>
        <p:spPr>
          <a:xfrm>
            <a:off x="971550" y="5177085"/>
            <a:ext cx="8903970" cy="369332"/>
          </a:xfrm>
          <a:prstGeom prst="rect">
            <a:avLst/>
          </a:prstGeom>
          <a:noFill/>
        </p:spPr>
        <p:txBody>
          <a:bodyPr wrap="square" rtlCol="0">
            <a:spAutoFit/>
          </a:bodyPr>
          <a:lstStyle/>
          <a:p>
            <a:r>
              <a:rPr lang="en-US" dirty="0"/>
              <a:t>1978 – Pride of Pampa Aquarium Club had formed.</a:t>
            </a:r>
          </a:p>
        </p:txBody>
      </p:sp>
      <p:sp>
        <p:nvSpPr>
          <p:cNvPr id="16" name="TextBox 15">
            <a:extLst>
              <a:ext uri="{FF2B5EF4-FFF2-40B4-BE49-F238E27FC236}">
                <a16:creationId xmlns:a16="http://schemas.microsoft.com/office/drawing/2014/main" id="{F9681E5C-9155-4493-9D84-081772A995B4}"/>
              </a:ext>
            </a:extLst>
          </p:cNvPr>
          <p:cNvSpPr txBox="1"/>
          <p:nvPr/>
        </p:nvSpPr>
        <p:spPr>
          <a:xfrm>
            <a:off x="990600" y="5580340"/>
            <a:ext cx="10641330" cy="369332"/>
          </a:xfrm>
          <a:prstGeom prst="rect">
            <a:avLst/>
          </a:prstGeom>
          <a:noFill/>
        </p:spPr>
        <p:txBody>
          <a:bodyPr wrap="square" rtlCol="0">
            <a:spAutoFit/>
          </a:bodyPr>
          <a:lstStyle/>
          <a:p>
            <a:r>
              <a:rPr lang="en-US" dirty="0"/>
              <a:t>1978 - River City Aquarium Society tries to form from the remnants of the Austin Aquarium Society.</a:t>
            </a:r>
          </a:p>
        </p:txBody>
      </p:sp>
      <p:sp>
        <p:nvSpPr>
          <p:cNvPr id="17" name="TextBox 16">
            <a:extLst>
              <a:ext uri="{FF2B5EF4-FFF2-40B4-BE49-F238E27FC236}">
                <a16:creationId xmlns:a16="http://schemas.microsoft.com/office/drawing/2014/main" id="{EC0F6D8F-0B79-443C-A1CE-EECA84ABA839}"/>
              </a:ext>
            </a:extLst>
          </p:cNvPr>
          <p:cNvSpPr txBox="1"/>
          <p:nvPr/>
        </p:nvSpPr>
        <p:spPr>
          <a:xfrm>
            <a:off x="990600" y="5966460"/>
            <a:ext cx="10767060" cy="369332"/>
          </a:xfrm>
          <a:prstGeom prst="rect">
            <a:avLst/>
          </a:prstGeom>
          <a:noFill/>
        </p:spPr>
        <p:txBody>
          <a:bodyPr wrap="square" rtlCol="0">
            <a:spAutoFit/>
          </a:bodyPr>
          <a:lstStyle/>
          <a:p>
            <a:r>
              <a:rPr lang="en-US" dirty="0"/>
              <a:t>RCAS Folds in 1978.</a:t>
            </a:r>
          </a:p>
        </p:txBody>
      </p:sp>
    </p:spTree>
    <p:extLst>
      <p:ext uri="{BB962C8B-B14F-4D97-AF65-F5344CB8AC3E}">
        <p14:creationId xmlns:p14="http://schemas.microsoft.com/office/powerpoint/2010/main" val="20814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FE3E7-4F95-4584-9C1F-C06D2254F4A9}"/>
              </a:ext>
            </a:extLst>
          </p:cNvPr>
          <p:cNvSpPr txBox="1"/>
          <p:nvPr/>
        </p:nvSpPr>
        <p:spPr>
          <a:xfrm>
            <a:off x="1257300" y="354330"/>
            <a:ext cx="8663940" cy="369332"/>
          </a:xfrm>
          <a:prstGeom prst="rect">
            <a:avLst/>
          </a:prstGeom>
          <a:noFill/>
        </p:spPr>
        <p:txBody>
          <a:bodyPr wrap="square" rtlCol="0">
            <a:spAutoFit/>
          </a:bodyPr>
          <a:lstStyle/>
          <a:p>
            <a:r>
              <a:rPr lang="en-US" dirty="0"/>
              <a:t>1983 – The Metroplex Aquarium Society forms in the DFW area.</a:t>
            </a:r>
          </a:p>
        </p:txBody>
      </p:sp>
      <p:sp>
        <p:nvSpPr>
          <p:cNvPr id="3" name="TextBox 2">
            <a:extLst>
              <a:ext uri="{FF2B5EF4-FFF2-40B4-BE49-F238E27FC236}">
                <a16:creationId xmlns:a16="http://schemas.microsoft.com/office/drawing/2014/main" id="{2B7AD22F-7E58-41AA-82A2-FBAD239C1E22}"/>
              </a:ext>
            </a:extLst>
          </p:cNvPr>
          <p:cNvSpPr txBox="1"/>
          <p:nvPr/>
        </p:nvSpPr>
        <p:spPr>
          <a:xfrm>
            <a:off x="1257300" y="723662"/>
            <a:ext cx="8812530" cy="369332"/>
          </a:xfrm>
          <a:prstGeom prst="rect">
            <a:avLst/>
          </a:prstGeom>
          <a:noFill/>
        </p:spPr>
        <p:txBody>
          <a:bodyPr wrap="square" rtlCol="0">
            <a:spAutoFit/>
          </a:bodyPr>
          <a:lstStyle/>
          <a:p>
            <a:r>
              <a:rPr lang="en-US" dirty="0"/>
              <a:t>MAS publishes “The Sprout”.</a:t>
            </a:r>
          </a:p>
        </p:txBody>
      </p:sp>
      <p:sp>
        <p:nvSpPr>
          <p:cNvPr id="4" name="TextBox 3">
            <a:extLst>
              <a:ext uri="{FF2B5EF4-FFF2-40B4-BE49-F238E27FC236}">
                <a16:creationId xmlns:a16="http://schemas.microsoft.com/office/drawing/2014/main" id="{A996449D-FE5B-43C1-ACAD-27553E17A871}"/>
              </a:ext>
            </a:extLst>
          </p:cNvPr>
          <p:cNvSpPr txBox="1"/>
          <p:nvPr/>
        </p:nvSpPr>
        <p:spPr>
          <a:xfrm>
            <a:off x="1257300" y="1092994"/>
            <a:ext cx="7120890" cy="369332"/>
          </a:xfrm>
          <a:prstGeom prst="rect">
            <a:avLst/>
          </a:prstGeom>
          <a:noFill/>
        </p:spPr>
        <p:txBody>
          <a:bodyPr wrap="square" rtlCol="0">
            <a:spAutoFit/>
          </a:bodyPr>
          <a:lstStyle/>
          <a:p>
            <a:r>
              <a:rPr lang="en-US" dirty="0"/>
              <a:t>1984 – The Dallas Aquarium Association formation is attempted.</a:t>
            </a:r>
          </a:p>
        </p:txBody>
      </p:sp>
      <p:sp>
        <p:nvSpPr>
          <p:cNvPr id="5" name="TextBox 4">
            <a:extLst>
              <a:ext uri="{FF2B5EF4-FFF2-40B4-BE49-F238E27FC236}">
                <a16:creationId xmlns:a16="http://schemas.microsoft.com/office/drawing/2014/main" id="{C8D5BA73-8A5D-4FDC-BC19-7A02BB24C7A8}"/>
              </a:ext>
            </a:extLst>
          </p:cNvPr>
          <p:cNvSpPr txBox="1"/>
          <p:nvPr/>
        </p:nvSpPr>
        <p:spPr>
          <a:xfrm>
            <a:off x="1257300" y="1485186"/>
            <a:ext cx="7360920" cy="369332"/>
          </a:xfrm>
          <a:prstGeom prst="rect">
            <a:avLst/>
          </a:prstGeom>
          <a:noFill/>
        </p:spPr>
        <p:txBody>
          <a:bodyPr wrap="square" rtlCol="0">
            <a:spAutoFit/>
          </a:bodyPr>
          <a:lstStyle/>
          <a:p>
            <a:r>
              <a:rPr lang="en-US" dirty="0"/>
              <a:t>1984 – DAA folds.</a:t>
            </a:r>
          </a:p>
        </p:txBody>
      </p:sp>
      <p:sp>
        <p:nvSpPr>
          <p:cNvPr id="6" name="TextBox 5">
            <a:extLst>
              <a:ext uri="{FF2B5EF4-FFF2-40B4-BE49-F238E27FC236}">
                <a16:creationId xmlns:a16="http://schemas.microsoft.com/office/drawing/2014/main" id="{E9E07E7E-3FC6-4766-A5F9-567DDD8F4F27}"/>
              </a:ext>
            </a:extLst>
          </p:cNvPr>
          <p:cNvSpPr txBox="1"/>
          <p:nvPr/>
        </p:nvSpPr>
        <p:spPr>
          <a:xfrm>
            <a:off x="1257300" y="1888808"/>
            <a:ext cx="7932420" cy="369332"/>
          </a:xfrm>
          <a:prstGeom prst="rect">
            <a:avLst/>
          </a:prstGeom>
          <a:noFill/>
        </p:spPr>
        <p:txBody>
          <a:bodyPr wrap="square" rtlCol="0">
            <a:spAutoFit/>
          </a:bodyPr>
          <a:lstStyle/>
          <a:p>
            <a:r>
              <a:rPr lang="en-US" dirty="0"/>
              <a:t>1984 – The Texas Cichlid Association forms in Dallas TX.</a:t>
            </a:r>
          </a:p>
        </p:txBody>
      </p:sp>
      <p:sp>
        <p:nvSpPr>
          <p:cNvPr id="7" name="TextBox 6">
            <a:extLst>
              <a:ext uri="{FF2B5EF4-FFF2-40B4-BE49-F238E27FC236}">
                <a16:creationId xmlns:a16="http://schemas.microsoft.com/office/drawing/2014/main" id="{A73D5B38-2F8F-48EE-9E29-1CB3B6EEFF94}"/>
              </a:ext>
            </a:extLst>
          </p:cNvPr>
          <p:cNvSpPr txBox="1"/>
          <p:nvPr/>
        </p:nvSpPr>
        <p:spPr>
          <a:xfrm>
            <a:off x="1257300" y="2269570"/>
            <a:ext cx="8663940" cy="369332"/>
          </a:xfrm>
          <a:prstGeom prst="rect">
            <a:avLst/>
          </a:prstGeom>
          <a:noFill/>
        </p:spPr>
        <p:txBody>
          <a:bodyPr wrap="square" rtlCol="0">
            <a:spAutoFit/>
          </a:bodyPr>
          <a:lstStyle/>
          <a:p>
            <a:r>
              <a:rPr lang="en-US" dirty="0"/>
              <a:t>TCA was the first Texas </a:t>
            </a:r>
            <a:r>
              <a:rPr lang="en-US" dirty="0" err="1"/>
              <a:t>Speciality</a:t>
            </a:r>
            <a:r>
              <a:rPr lang="en-US" dirty="0"/>
              <a:t> group to open charter groups around the state.</a:t>
            </a:r>
          </a:p>
        </p:txBody>
      </p:sp>
      <p:sp>
        <p:nvSpPr>
          <p:cNvPr id="8" name="TextBox 7">
            <a:extLst>
              <a:ext uri="{FF2B5EF4-FFF2-40B4-BE49-F238E27FC236}">
                <a16:creationId xmlns:a16="http://schemas.microsoft.com/office/drawing/2014/main" id="{473AD317-ED07-48B7-887A-01794A26EE94}"/>
              </a:ext>
            </a:extLst>
          </p:cNvPr>
          <p:cNvSpPr txBox="1"/>
          <p:nvPr/>
        </p:nvSpPr>
        <p:spPr>
          <a:xfrm>
            <a:off x="1257300" y="2638902"/>
            <a:ext cx="9464040" cy="646331"/>
          </a:xfrm>
          <a:prstGeom prst="rect">
            <a:avLst/>
          </a:prstGeom>
          <a:noFill/>
        </p:spPr>
        <p:txBody>
          <a:bodyPr wrap="square" rtlCol="0">
            <a:spAutoFit/>
          </a:bodyPr>
          <a:lstStyle/>
          <a:p>
            <a:r>
              <a:rPr lang="en-US" dirty="0"/>
              <a:t>Affiliates of the TCA included The High Plains Cichlid Chapter and Hill Country Chapter both formed in 1988.</a:t>
            </a:r>
          </a:p>
        </p:txBody>
      </p:sp>
      <p:sp>
        <p:nvSpPr>
          <p:cNvPr id="9" name="TextBox 8">
            <a:extLst>
              <a:ext uri="{FF2B5EF4-FFF2-40B4-BE49-F238E27FC236}">
                <a16:creationId xmlns:a16="http://schemas.microsoft.com/office/drawing/2014/main" id="{84C58B27-0988-4E44-A435-6BC1CA216D19}"/>
              </a:ext>
            </a:extLst>
          </p:cNvPr>
          <p:cNvSpPr txBox="1"/>
          <p:nvPr/>
        </p:nvSpPr>
        <p:spPr>
          <a:xfrm>
            <a:off x="1257300" y="3296663"/>
            <a:ext cx="8538210" cy="646331"/>
          </a:xfrm>
          <a:prstGeom prst="rect">
            <a:avLst/>
          </a:prstGeom>
          <a:noFill/>
        </p:spPr>
        <p:txBody>
          <a:bodyPr wrap="square" rtlCol="0">
            <a:spAutoFit/>
          </a:bodyPr>
          <a:lstStyle/>
          <a:p>
            <a:r>
              <a:rPr lang="en-US" dirty="0"/>
              <a:t>The Dallas area TCA became the TCA Texas North Chapter and the Houston region formed the TCA Southeast Texas Chapter in 1988.</a:t>
            </a:r>
          </a:p>
        </p:txBody>
      </p:sp>
      <p:sp>
        <p:nvSpPr>
          <p:cNvPr id="10" name="TextBox 9">
            <a:extLst>
              <a:ext uri="{FF2B5EF4-FFF2-40B4-BE49-F238E27FC236}">
                <a16:creationId xmlns:a16="http://schemas.microsoft.com/office/drawing/2014/main" id="{58D557F2-AC85-47ED-85EF-46584076672C}"/>
              </a:ext>
            </a:extLst>
          </p:cNvPr>
          <p:cNvSpPr txBox="1"/>
          <p:nvPr/>
        </p:nvSpPr>
        <p:spPr>
          <a:xfrm>
            <a:off x="1257300" y="3954424"/>
            <a:ext cx="8983980" cy="923330"/>
          </a:xfrm>
          <a:prstGeom prst="rect">
            <a:avLst/>
          </a:prstGeom>
          <a:noFill/>
        </p:spPr>
        <p:txBody>
          <a:bodyPr wrap="square" rtlCol="0">
            <a:spAutoFit/>
          </a:bodyPr>
          <a:lstStyle/>
          <a:p>
            <a:r>
              <a:rPr lang="en-US" dirty="0"/>
              <a:t>Publications included “The Brevis” from the TCA North Texas Chapter 1988, “</a:t>
            </a:r>
            <a:r>
              <a:rPr lang="en-US" dirty="0" err="1"/>
              <a:t>Haplochromis</a:t>
            </a:r>
            <a:r>
              <a:rPr lang="en-US" dirty="0"/>
              <a:t> Times” 1989 from the HCC, and “The </a:t>
            </a:r>
            <a:r>
              <a:rPr lang="en-US" dirty="0" err="1"/>
              <a:t>Cichlidkeeper</a:t>
            </a:r>
            <a:r>
              <a:rPr lang="en-US" dirty="0"/>
              <a:t>” 1991 from the Southeast chapter.</a:t>
            </a:r>
          </a:p>
        </p:txBody>
      </p:sp>
      <p:sp>
        <p:nvSpPr>
          <p:cNvPr id="11" name="TextBox 10">
            <a:extLst>
              <a:ext uri="{FF2B5EF4-FFF2-40B4-BE49-F238E27FC236}">
                <a16:creationId xmlns:a16="http://schemas.microsoft.com/office/drawing/2014/main" id="{262257CE-10B9-4CEE-A123-7A270337F665}"/>
              </a:ext>
            </a:extLst>
          </p:cNvPr>
          <p:cNvSpPr txBox="1"/>
          <p:nvPr/>
        </p:nvSpPr>
        <p:spPr>
          <a:xfrm>
            <a:off x="1257300" y="4889184"/>
            <a:ext cx="8995410" cy="646331"/>
          </a:xfrm>
          <a:prstGeom prst="rect">
            <a:avLst/>
          </a:prstGeom>
          <a:noFill/>
        </p:spPr>
        <p:txBody>
          <a:bodyPr wrap="square" rtlCol="0">
            <a:spAutoFit/>
          </a:bodyPr>
          <a:lstStyle/>
          <a:p>
            <a:r>
              <a:rPr lang="en-US" dirty="0"/>
              <a:t>The TCA chapter based system collapsed around 1991 but the originating group centered in DFW remains relevant to present.</a:t>
            </a:r>
          </a:p>
        </p:txBody>
      </p:sp>
      <p:sp>
        <p:nvSpPr>
          <p:cNvPr id="12" name="TextBox 11">
            <a:extLst>
              <a:ext uri="{FF2B5EF4-FFF2-40B4-BE49-F238E27FC236}">
                <a16:creationId xmlns:a16="http://schemas.microsoft.com/office/drawing/2014/main" id="{4EF41728-393E-400F-9653-2DD315AC25AB}"/>
              </a:ext>
            </a:extLst>
          </p:cNvPr>
          <p:cNvSpPr txBox="1"/>
          <p:nvPr/>
        </p:nvSpPr>
        <p:spPr>
          <a:xfrm>
            <a:off x="1219200" y="5524085"/>
            <a:ext cx="8732520" cy="369332"/>
          </a:xfrm>
          <a:prstGeom prst="rect">
            <a:avLst/>
          </a:prstGeom>
          <a:noFill/>
        </p:spPr>
        <p:txBody>
          <a:bodyPr wrap="square" rtlCol="0">
            <a:spAutoFit/>
          </a:bodyPr>
          <a:lstStyle/>
          <a:p>
            <a:r>
              <a:rPr lang="en-US" dirty="0"/>
              <a:t>1987 – The Capital Aquarium Society forms in Austin TX.</a:t>
            </a:r>
          </a:p>
        </p:txBody>
      </p:sp>
      <p:sp>
        <p:nvSpPr>
          <p:cNvPr id="13" name="TextBox 12">
            <a:extLst>
              <a:ext uri="{FF2B5EF4-FFF2-40B4-BE49-F238E27FC236}">
                <a16:creationId xmlns:a16="http://schemas.microsoft.com/office/drawing/2014/main" id="{572E0A4A-5A20-4EF8-AD0F-2A5FECDFC4CB}"/>
              </a:ext>
            </a:extLst>
          </p:cNvPr>
          <p:cNvSpPr txBox="1"/>
          <p:nvPr/>
        </p:nvSpPr>
        <p:spPr>
          <a:xfrm>
            <a:off x="1219200" y="5874843"/>
            <a:ext cx="8983980" cy="369332"/>
          </a:xfrm>
          <a:prstGeom prst="rect">
            <a:avLst/>
          </a:prstGeom>
          <a:noFill/>
        </p:spPr>
        <p:txBody>
          <a:bodyPr wrap="square" rtlCol="0">
            <a:spAutoFit/>
          </a:bodyPr>
          <a:lstStyle/>
          <a:p>
            <a:r>
              <a:rPr lang="en-US" dirty="0"/>
              <a:t>CAS Publication was the “Community Tank”.</a:t>
            </a:r>
          </a:p>
        </p:txBody>
      </p:sp>
      <p:sp>
        <p:nvSpPr>
          <p:cNvPr id="14" name="TextBox 13">
            <a:extLst>
              <a:ext uri="{FF2B5EF4-FFF2-40B4-BE49-F238E27FC236}">
                <a16:creationId xmlns:a16="http://schemas.microsoft.com/office/drawing/2014/main" id="{D55DEBAD-4F25-49A5-884B-40576358E44A}"/>
              </a:ext>
            </a:extLst>
          </p:cNvPr>
          <p:cNvSpPr txBox="1"/>
          <p:nvPr/>
        </p:nvSpPr>
        <p:spPr>
          <a:xfrm>
            <a:off x="1219200" y="6225601"/>
            <a:ext cx="8915400" cy="369332"/>
          </a:xfrm>
          <a:prstGeom prst="rect">
            <a:avLst/>
          </a:prstGeom>
          <a:noFill/>
        </p:spPr>
        <p:txBody>
          <a:bodyPr wrap="square" rtlCol="0">
            <a:spAutoFit/>
          </a:bodyPr>
          <a:lstStyle/>
          <a:p>
            <a:r>
              <a:rPr lang="en-US" dirty="0"/>
              <a:t>CAS became inactive around 2004.</a:t>
            </a:r>
          </a:p>
        </p:txBody>
      </p:sp>
    </p:spTree>
    <p:extLst>
      <p:ext uri="{BB962C8B-B14F-4D97-AF65-F5344CB8AC3E}">
        <p14:creationId xmlns:p14="http://schemas.microsoft.com/office/powerpoint/2010/main" val="14141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B6F49-42F9-470D-9FE9-53B0EB2B7AFE}"/>
              </a:ext>
            </a:extLst>
          </p:cNvPr>
          <p:cNvSpPr txBox="1"/>
          <p:nvPr/>
        </p:nvSpPr>
        <p:spPr>
          <a:xfrm>
            <a:off x="1165860" y="354330"/>
            <a:ext cx="8458200" cy="369332"/>
          </a:xfrm>
          <a:prstGeom prst="rect">
            <a:avLst/>
          </a:prstGeom>
          <a:noFill/>
        </p:spPr>
        <p:txBody>
          <a:bodyPr wrap="square" rtlCol="0">
            <a:spAutoFit/>
          </a:bodyPr>
          <a:lstStyle/>
          <a:p>
            <a:r>
              <a:rPr lang="en-US" dirty="0"/>
              <a:t>1988 – West Texas Aquarium Society forms in Midland TX.</a:t>
            </a:r>
          </a:p>
        </p:txBody>
      </p:sp>
      <p:sp>
        <p:nvSpPr>
          <p:cNvPr id="3" name="TextBox 2">
            <a:extLst>
              <a:ext uri="{FF2B5EF4-FFF2-40B4-BE49-F238E27FC236}">
                <a16:creationId xmlns:a16="http://schemas.microsoft.com/office/drawing/2014/main" id="{53DBF5A6-BB26-4B46-875A-A4EDC1CEF888}"/>
              </a:ext>
            </a:extLst>
          </p:cNvPr>
          <p:cNvSpPr txBox="1"/>
          <p:nvPr/>
        </p:nvSpPr>
        <p:spPr>
          <a:xfrm>
            <a:off x="1165860" y="723662"/>
            <a:ext cx="8926830" cy="646331"/>
          </a:xfrm>
          <a:prstGeom prst="rect">
            <a:avLst/>
          </a:prstGeom>
          <a:noFill/>
        </p:spPr>
        <p:txBody>
          <a:bodyPr wrap="square" rtlCol="0">
            <a:spAutoFit/>
          </a:bodyPr>
          <a:lstStyle/>
          <a:p>
            <a:r>
              <a:rPr lang="en-US" dirty="0"/>
              <a:t>WTAS published a bulletin simply called “The News” and later became “River &amp; Seas Journal”.</a:t>
            </a:r>
          </a:p>
        </p:txBody>
      </p:sp>
      <p:sp>
        <p:nvSpPr>
          <p:cNvPr id="4" name="TextBox 3">
            <a:extLst>
              <a:ext uri="{FF2B5EF4-FFF2-40B4-BE49-F238E27FC236}">
                <a16:creationId xmlns:a16="http://schemas.microsoft.com/office/drawing/2014/main" id="{D939716E-F512-42FB-8F3B-4D42E95A8724}"/>
              </a:ext>
            </a:extLst>
          </p:cNvPr>
          <p:cNvSpPr txBox="1"/>
          <p:nvPr/>
        </p:nvSpPr>
        <p:spPr>
          <a:xfrm>
            <a:off x="1165860" y="1369993"/>
            <a:ext cx="9018270" cy="369332"/>
          </a:xfrm>
          <a:prstGeom prst="rect">
            <a:avLst/>
          </a:prstGeom>
          <a:noFill/>
        </p:spPr>
        <p:txBody>
          <a:bodyPr wrap="square" rtlCol="0">
            <a:spAutoFit/>
          </a:bodyPr>
          <a:lstStyle/>
          <a:p>
            <a:r>
              <a:rPr lang="en-US" dirty="0"/>
              <a:t>WTAS was likely active until 1995.</a:t>
            </a:r>
          </a:p>
        </p:txBody>
      </p:sp>
      <p:sp>
        <p:nvSpPr>
          <p:cNvPr id="5" name="TextBox 4">
            <a:extLst>
              <a:ext uri="{FF2B5EF4-FFF2-40B4-BE49-F238E27FC236}">
                <a16:creationId xmlns:a16="http://schemas.microsoft.com/office/drawing/2014/main" id="{51F2FB9F-42D1-4363-88CD-6D2E90516F65}"/>
              </a:ext>
            </a:extLst>
          </p:cNvPr>
          <p:cNvSpPr txBox="1"/>
          <p:nvPr/>
        </p:nvSpPr>
        <p:spPr>
          <a:xfrm>
            <a:off x="1165860" y="1716465"/>
            <a:ext cx="9018270" cy="369332"/>
          </a:xfrm>
          <a:prstGeom prst="rect">
            <a:avLst/>
          </a:prstGeom>
          <a:noFill/>
        </p:spPr>
        <p:txBody>
          <a:bodyPr wrap="square" rtlCol="0">
            <a:spAutoFit/>
          </a:bodyPr>
          <a:lstStyle/>
          <a:p>
            <a:r>
              <a:rPr lang="en-US" dirty="0"/>
              <a:t>1988 – Dallas Discus Study Group (North Texas Discus Society) formed</a:t>
            </a:r>
          </a:p>
        </p:txBody>
      </p:sp>
      <p:sp>
        <p:nvSpPr>
          <p:cNvPr id="6" name="TextBox 5">
            <a:extLst>
              <a:ext uri="{FF2B5EF4-FFF2-40B4-BE49-F238E27FC236}">
                <a16:creationId xmlns:a16="http://schemas.microsoft.com/office/drawing/2014/main" id="{68F6223A-0510-47A1-9828-D43C371F26D8}"/>
              </a:ext>
            </a:extLst>
          </p:cNvPr>
          <p:cNvSpPr txBox="1"/>
          <p:nvPr/>
        </p:nvSpPr>
        <p:spPr>
          <a:xfrm>
            <a:off x="1165860" y="2085797"/>
            <a:ext cx="9155430" cy="369332"/>
          </a:xfrm>
          <a:prstGeom prst="rect">
            <a:avLst/>
          </a:prstGeom>
          <a:noFill/>
        </p:spPr>
        <p:txBody>
          <a:bodyPr wrap="square" rtlCol="0">
            <a:spAutoFit/>
          </a:bodyPr>
          <a:lstStyle/>
          <a:p>
            <a:r>
              <a:rPr lang="en-US" dirty="0"/>
              <a:t>Length of activity unknown.</a:t>
            </a:r>
          </a:p>
        </p:txBody>
      </p:sp>
      <p:sp>
        <p:nvSpPr>
          <p:cNvPr id="7" name="TextBox 6">
            <a:extLst>
              <a:ext uri="{FF2B5EF4-FFF2-40B4-BE49-F238E27FC236}">
                <a16:creationId xmlns:a16="http://schemas.microsoft.com/office/drawing/2014/main" id="{D6C9BB44-5841-49B9-9D29-538D5C4B768A}"/>
              </a:ext>
            </a:extLst>
          </p:cNvPr>
          <p:cNvSpPr txBox="1"/>
          <p:nvPr/>
        </p:nvSpPr>
        <p:spPr>
          <a:xfrm>
            <a:off x="1165860" y="2489419"/>
            <a:ext cx="9841230" cy="369332"/>
          </a:xfrm>
          <a:prstGeom prst="rect">
            <a:avLst/>
          </a:prstGeom>
          <a:noFill/>
        </p:spPr>
        <p:txBody>
          <a:bodyPr wrap="square" rtlCol="0">
            <a:spAutoFit/>
          </a:bodyPr>
          <a:lstStyle/>
          <a:p>
            <a:r>
              <a:rPr lang="en-US" dirty="0"/>
              <a:t>1988 – Fancy Goldfish Association forms in College Station.</a:t>
            </a:r>
          </a:p>
        </p:txBody>
      </p:sp>
      <p:sp>
        <p:nvSpPr>
          <p:cNvPr id="8" name="TextBox 7">
            <a:extLst>
              <a:ext uri="{FF2B5EF4-FFF2-40B4-BE49-F238E27FC236}">
                <a16:creationId xmlns:a16="http://schemas.microsoft.com/office/drawing/2014/main" id="{1E0C1E04-3586-4970-866E-8909942C9615}"/>
              </a:ext>
            </a:extLst>
          </p:cNvPr>
          <p:cNvSpPr txBox="1"/>
          <p:nvPr/>
        </p:nvSpPr>
        <p:spPr>
          <a:xfrm>
            <a:off x="1188720" y="2860002"/>
            <a:ext cx="9818370" cy="369332"/>
          </a:xfrm>
          <a:prstGeom prst="rect">
            <a:avLst/>
          </a:prstGeom>
          <a:noFill/>
        </p:spPr>
        <p:txBody>
          <a:bodyPr wrap="square" rtlCol="0">
            <a:spAutoFit/>
          </a:bodyPr>
          <a:lstStyle/>
          <a:p>
            <a:r>
              <a:rPr lang="en-US" dirty="0"/>
              <a:t>Length of activity unknown.</a:t>
            </a:r>
          </a:p>
        </p:txBody>
      </p:sp>
      <p:sp>
        <p:nvSpPr>
          <p:cNvPr id="9" name="TextBox 8">
            <a:extLst>
              <a:ext uri="{FF2B5EF4-FFF2-40B4-BE49-F238E27FC236}">
                <a16:creationId xmlns:a16="http://schemas.microsoft.com/office/drawing/2014/main" id="{5FF6696C-A20F-4CBF-8F21-B3DC5881B55F}"/>
              </a:ext>
            </a:extLst>
          </p:cNvPr>
          <p:cNvSpPr txBox="1"/>
          <p:nvPr/>
        </p:nvSpPr>
        <p:spPr>
          <a:xfrm>
            <a:off x="1184910" y="3225045"/>
            <a:ext cx="9966960" cy="369332"/>
          </a:xfrm>
          <a:prstGeom prst="rect">
            <a:avLst/>
          </a:prstGeom>
          <a:noFill/>
        </p:spPr>
        <p:txBody>
          <a:bodyPr wrap="square" rtlCol="0">
            <a:spAutoFit/>
          </a:bodyPr>
          <a:lstStyle/>
          <a:p>
            <a:r>
              <a:rPr lang="en-US" dirty="0"/>
              <a:t>1989 – The Gulf Shores Marine Aquarium Society forms based in Houston</a:t>
            </a:r>
          </a:p>
        </p:txBody>
      </p:sp>
      <p:sp>
        <p:nvSpPr>
          <p:cNvPr id="10" name="TextBox 9">
            <a:extLst>
              <a:ext uri="{FF2B5EF4-FFF2-40B4-BE49-F238E27FC236}">
                <a16:creationId xmlns:a16="http://schemas.microsoft.com/office/drawing/2014/main" id="{074FA8B3-777D-41C2-A59B-7DB96AE6559A}"/>
              </a:ext>
            </a:extLst>
          </p:cNvPr>
          <p:cNvSpPr txBox="1"/>
          <p:nvPr/>
        </p:nvSpPr>
        <p:spPr>
          <a:xfrm>
            <a:off x="1184910" y="3594377"/>
            <a:ext cx="9982200" cy="369332"/>
          </a:xfrm>
          <a:prstGeom prst="rect">
            <a:avLst/>
          </a:prstGeom>
          <a:noFill/>
        </p:spPr>
        <p:txBody>
          <a:bodyPr wrap="square" rtlCol="0">
            <a:spAutoFit/>
          </a:bodyPr>
          <a:lstStyle/>
          <a:p>
            <a:r>
              <a:rPr lang="en-US" dirty="0"/>
              <a:t>Length of activity unknown.</a:t>
            </a:r>
          </a:p>
        </p:txBody>
      </p:sp>
      <p:sp>
        <p:nvSpPr>
          <p:cNvPr id="11" name="TextBox 10">
            <a:extLst>
              <a:ext uri="{FF2B5EF4-FFF2-40B4-BE49-F238E27FC236}">
                <a16:creationId xmlns:a16="http://schemas.microsoft.com/office/drawing/2014/main" id="{06341FED-2101-410E-B8A8-798DC2DE99CB}"/>
              </a:ext>
            </a:extLst>
          </p:cNvPr>
          <p:cNvSpPr txBox="1"/>
          <p:nvPr/>
        </p:nvSpPr>
        <p:spPr>
          <a:xfrm>
            <a:off x="1184910" y="3959420"/>
            <a:ext cx="9966960" cy="369332"/>
          </a:xfrm>
          <a:prstGeom prst="rect">
            <a:avLst/>
          </a:prstGeom>
          <a:noFill/>
        </p:spPr>
        <p:txBody>
          <a:bodyPr wrap="square" rtlCol="0">
            <a:spAutoFit/>
          </a:bodyPr>
          <a:lstStyle/>
          <a:p>
            <a:r>
              <a:rPr lang="en-US" dirty="0"/>
              <a:t>1989 – Texas Area Killifish Organization forms in the Houston Area.</a:t>
            </a:r>
          </a:p>
        </p:txBody>
      </p:sp>
      <p:sp>
        <p:nvSpPr>
          <p:cNvPr id="12" name="TextBox 11">
            <a:extLst>
              <a:ext uri="{FF2B5EF4-FFF2-40B4-BE49-F238E27FC236}">
                <a16:creationId xmlns:a16="http://schemas.microsoft.com/office/drawing/2014/main" id="{B2A3C81B-90FE-4847-82EA-8DE31A49B1CD}"/>
              </a:ext>
            </a:extLst>
          </p:cNvPr>
          <p:cNvSpPr txBox="1"/>
          <p:nvPr/>
        </p:nvSpPr>
        <p:spPr>
          <a:xfrm>
            <a:off x="1192530" y="4305892"/>
            <a:ext cx="9822180" cy="369332"/>
          </a:xfrm>
          <a:prstGeom prst="rect">
            <a:avLst/>
          </a:prstGeom>
          <a:noFill/>
        </p:spPr>
        <p:txBody>
          <a:bodyPr wrap="square" rtlCol="0">
            <a:spAutoFit/>
          </a:bodyPr>
          <a:lstStyle/>
          <a:p>
            <a:r>
              <a:rPr lang="en-US" dirty="0"/>
              <a:t>TAKO is still relevant today.</a:t>
            </a:r>
          </a:p>
        </p:txBody>
      </p:sp>
      <p:sp>
        <p:nvSpPr>
          <p:cNvPr id="13" name="TextBox 12">
            <a:extLst>
              <a:ext uri="{FF2B5EF4-FFF2-40B4-BE49-F238E27FC236}">
                <a16:creationId xmlns:a16="http://schemas.microsoft.com/office/drawing/2014/main" id="{A977FA1E-9F9F-45AF-9606-C1FEF89C68CB}"/>
              </a:ext>
            </a:extLst>
          </p:cNvPr>
          <p:cNvSpPr txBox="1"/>
          <p:nvPr/>
        </p:nvSpPr>
        <p:spPr>
          <a:xfrm>
            <a:off x="1192530" y="4655570"/>
            <a:ext cx="6949440" cy="369332"/>
          </a:xfrm>
          <a:prstGeom prst="rect">
            <a:avLst/>
          </a:prstGeom>
          <a:noFill/>
        </p:spPr>
        <p:txBody>
          <a:bodyPr wrap="square" rtlCol="0">
            <a:spAutoFit/>
          </a:bodyPr>
          <a:lstStyle/>
          <a:p>
            <a:r>
              <a:rPr lang="en-US" dirty="0"/>
              <a:t>1989 – Lone Star Koi Club forms in Austin.</a:t>
            </a:r>
          </a:p>
        </p:txBody>
      </p:sp>
      <p:sp>
        <p:nvSpPr>
          <p:cNvPr id="14" name="TextBox 13">
            <a:extLst>
              <a:ext uri="{FF2B5EF4-FFF2-40B4-BE49-F238E27FC236}">
                <a16:creationId xmlns:a16="http://schemas.microsoft.com/office/drawing/2014/main" id="{17E45867-9A84-49D1-9AF7-8022C2CEA56C}"/>
              </a:ext>
            </a:extLst>
          </p:cNvPr>
          <p:cNvSpPr txBox="1"/>
          <p:nvPr/>
        </p:nvSpPr>
        <p:spPr>
          <a:xfrm>
            <a:off x="1192530" y="4981694"/>
            <a:ext cx="7128510" cy="369332"/>
          </a:xfrm>
          <a:prstGeom prst="rect">
            <a:avLst/>
          </a:prstGeom>
          <a:noFill/>
        </p:spPr>
        <p:txBody>
          <a:bodyPr wrap="square" rtlCol="0">
            <a:spAutoFit/>
          </a:bodyPr>
          <a:lstStyle/>
          <a:p>
            <a:r>
              <a:rPr lang="en-US" dirty="0"/>
              <a:t>Length of activity unknown.</a:t>
            </a:r>
          </a:p>
        </p:txBody>
      </p:sp>
      <p:sp>
        <p:nvSpPr>
          <p:cNvPr id="15" name="TextBox 14">
            <a:extLst>
              <a:ext uri="{FF2B5EF4-FFF2-40B4-BE49-F238E27FC236}">
                <a16:creationId xmlns:a16="http://schemas.microsoft.com/office/drawing/2014/main" id="{649BC05F-4770-4AD9-8A7C-10C146E6FDC7}"/>
              </a:ext>
            </a:extLst>
          </p:cNvPr>
          <p:cNvSpPr txBox="1"/>
          <p:nvPr/>
        </p:nvSpPr>
        <p:spPr>
          <a:xfrm>
            <a:off x="1165860" y="5351026"/>
            <a:ext cx="7185660" cy="369332"/>
          </a:xfrm>
          <a:prstGeom prst="rect">
            <a:avLst/>
          </a:prstGeom>
          <a:noFill/>
        </p:spPr>
        <p:txBody>
          <a:bodyPr wrap="square" rtlCol="0">
            <a:spAutoFit/>
          </a:bodyPr>
          <a:lstStyle/>
          <a:p>
            <a:r>
              <a:rPr lang="en-US" dirty="0"/>
              <a:t>1989 – Joy of Koi forms in Houston.</a:t>
            </a:r>
          </a:p>
        </p:txBody>
      </p:sp>
      <p:sp>
        <p:nvSpPr>
          <p:cNvPr id="16" name="TextBox 15">
            <a:extLst>
              <a:ext uri="{FF2B5EF4-FFF2-40B4-BE49-F238E27FC236}">
                <a16:creationId xmlns:a16="http://schemas.microsoft.com/office/drawing/2014/main" id="{4E52C8B9-220A-42A5-9343-3C532156573B}"/>
              </a:ext>
            </a:extLst>
          </p:cNvPr>
          <p:cNvSpPr txBox="1"/>
          <p:nvPr/>
        </p:nvSpPr>
        <p:spPr>
          <a:xfrm>
            <a:off x="1192530" y="5680356"/>
            <a:ext cx="6705600" cy="369332"/>
          </a:xfrm>
          <a:prstGeom prst="rect">
            <a:avLst/>
          </a:prstGeom>
          <a:noFill/>
        </p:spPr>
        <p:txBody>
          <a:bodyPr wrap="square" rtlCol="0">
            <a:spAutoFit/>
          </a:bodyPr>
          <a:lstStyle/>
          <a:p>
            <a:r>
              <a:rPr lang="en-US" dirty="0"/>
              <a:t>Length of activity unknown.</a:t>
            </a:r>
          </a:p>
        </p:txBody>
      </p:sp>
    </p:spTree>
    <p:extLst>
      <p:ext uri="{BB962C8B-B14F-4D97-AF65-F5344CB8AC3E}">
        <p14:creationId xmlns:p14="http://schemas.microsoft.com/office/powerpoint/2010/main" val="197440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8E5D9-1FBA-4250-AEE0-B3336425A8EA}"/>
              </a:ext>
            </a:extLst>
          </p:cNvPr>
          <p:cNvSpPr txBox="1"/>
          <p:nvPr/>
        </p:nvSpPr>
        <p:spPr>
          <a:xfrm>
            <a:off x="1280160" y="1677710"/>
            <a:ext cx="8103870" cy="369332"/>
          </a:xfrm>
          <a:prstGeom prst="rect">
            <a:avLst/>
          </a:prstGeom>
          <a:noFill/>
        </p:spPr>
        <p:txBody>
          <a:bodyPr wrap="square" rtlCol="0">
            <a:spAutoFit/>
          </a:bodyPr>
          <a:lstStyle/>
          <a:p>
            <a:r>
              <a:rPr lang="en-US" dirty="0"/>
              <a:t>1992 – Texas Koi  and Fancy Goldfish Society forms in Marion TX.</a:t>
            </a:r>
          </a:p>
        </p:txBody>
      </p:sp>
      <p:sp>
        <p:nvSpPr>
          <p:cNvPr id="3" name="TextBox 2">
            <a:extLst>
              <a:ext uri="{FF2B5EF4-FFF2-40B4-BE49-F238E27FC236}">
                <a16:creationId xmlns:a16="http://schemas.microsoft.com/office/drawing/2014/main" id="{BF86B518-7CA2-464D-BA09-A5CFF8D19A3C}"/>
              </a:ext>
            </a:extLst>
          </p:cNvPr>
          <p:cNvSpPr txBox="1"/>
          <p:nvPr/>
        </p:nvSpPr>
        <p:spPr>
          <a:xfrm>
            <a:off x="1280160" y="2068116"/>
            <a:ext cx="8241030" cy="369332"/>
          </a:xfrm>
          <a:prstGeom prst="rect">
            <a:avLst/>
          </a:prstGeom>
          <a:noFill/>
        </p:spPr>
        <p:txBody>
          <a:bodyPr wrap="square" rtlCol="0">
            <a:spAutoFit/>
          </a:bodyPr>
          <a:lstStyle/>
          <a:p>
            <a:r>
              <a:rPr lang="en-US" dirty="0"/>
              <a:t>Length of activity unknown.</a:t>
            </a:r>
          </a:p>
        </p:txBody>
      </p:sp>
      <p:sp>
        <p:nvSpPr>
          <p:cNvPr id="4" name="TextBox 3">
            <a:extLst>
              <a:ext uri="{FF2B5EF4-FFF2-40B4-BE49-F238E27FC236}">
                <a16:creationId xmlns:a16="http://schemas.microsoft.com/office/drawing/2014/main" id="{A79AF6C2-42E5-48EC-A3F7-6A0C9BF786FF}"/>
              </a:ext>
            </a:extLst>
          </p:cNvPr>
          <p:cNvSpPr txBox="1"/>
          <p:nvPr/>
        </p:nvSpPr>
        <p:spPr>
          <a:xfrm>
            <a:off x="1280160" y="2806780"/>
            <a:ext cx="8321040" cy="369332"/>
          </a:xfrm>
          <a:prstGeom prst="rect">
            <a:avLst/>
          </a:prstGeom>
          <a:noFill/>
        </p:spPr>
        <p:txBody>
          <a:bodyPr wrap="square" rtlCol="0">
            <a:spAutoFit/>
          </a:bodyPr>
          <a:lstStyle/>
          <a:p>
            <a:r>
              <a:rPr lang="en-US" dirty="0"/>
              <a:t>Length of activity unknown.</a:t>
            </a:r>
          </a:p>
        </p:txBody>
      </p:sp>
      <p:sp>
        <p:nvSpPr>
          <p:cNvPr id="5" name="TextBox 4">
            <a:extLst>
              <a:ext uri="{FF2B5EF4-FFF2-40B4-BE49-F238E27FC236}">
                <a16:creationId xmlns:a16="http://schemas.microsoft.com/office/drawing/2014/main" id="{32114F1F-5CFE-41A4-B973-B40F5493CE7B}"/>
              </a:ext>
            </a:extLst>
          </p:cNvPr>
          <p:cNvSpPr txBox="1"/>
          <p:nvPr/>
        </p:nvSpPr>
        <p:spPr>
          <a:xfrm>
            <a:off x="1280160" y="2437448"/>
            <a:ext cx="8606790" cy="369332"/>
          </a:xfrm>
          <a:prstGeom prst="rect">
            <a:avLst/>
          </a:prstGeom>
          <a:noFill/>
        </p:spPr>
        <p:txBody>
          <a:bodyPr wrap="square" rtlCol="0">
            <a:spAutoFit/>
          </a:bodyPr>
          <a:lstStyle/>
          <a:p>
            <a:r>
              <a:rPr lang="en-US" dirty="0"/>
              <a:t>1992 – Koi and Water Garden Club of North Texas forms in Allen TX.</a:t>
            </a:r>
          </a:p>
        </p:txBody>
      </p:sp>
      <p:sp>
        <p:nvSpPr>
          <p:cNvPr id="6" name="TextBox 5">
            <a:extLst>
              <a:ext uri="{FF2B5EF4-FFF2-40B4-BE49-F238E27FC236}">
                <a16:creationId xmlns:a16="http://schemas.microsoft.com/office/drawing/2014/main" id="{B23A5D21-C04C-446C-949C-89784AC66384}"/>
              </a:ext>
            </a:extLst>
          </p:cNvPr>
          <p:cNvSpPr txBox="1"/>
          <p:nvPr/>
        </p:nvSpPr>
        <p:spPr>
          <a:xfrm>
            <a:off x="1280160" y="240030"/>
            <a:ext cx="7760970" cy="369332"/>
          </a:xfrm>
          <a:prstGeom prst="rect">
            <a:avLst/>
          </a:prstGeom>
          <a:noFill/>
        </p:spPr>
        <p:txBody>
          <a:bodyPr wrap="square" rtlCol="0">
            <a:spAutoFit/>
          </a:bodyPr>
          <a:lstStyle/>
          <a:p>
            <a:r>
              <a:rPr lang="en-US" dirty="0"/>
              <a:t>1991 – Cichlid Aquarists of San Antonio Form from the TCA HCC Chapter.</a:t>
            </a:r>
          </a:p>
        </p:txBody>
      </p:sp>
      <p:sp>
        <p:nvSpPr>
          <p:cNvPr id="7" name="TextBox 6">
            <a:extLst>
              <a:ext uri="{FF2B5EF4-FFF2-40B4-BE49-F238E27FC236}">
                <a16:creationId xmlns:a16="http://schemas.microsoft.com/office/drawing/2014/main" id="{A578F342-C644-411D-AFDC-9F95A3CF5DBC}"/>
              </a:ext>
            </a:extLst>
          </p:cNvPr>
          <p:cNvSpPr txBox="1"/>
          <p:nvPr/>
        </p:nvSpPr>
        <p:spPr>
          <a:xfrm>
            <a:off x="1280160" y="542568"/>
            <a:ext cx="7840980" cy="369332"/>
          </a:xfrm>
          <a:prstGeom prst="rect">
            <a:avLst/>
          </a:prstGeom>
          <a:noFill/>
        </p:spPr>
        <p:txBody>
          <a:bodyPr wrap="square" rtlCol="0">
            <a:spAutoFit/>
          </a:bodyPr>
          <a:lstStyle/>
          <a:p>
            <a:r>
              <a:rPr lang="en-US" dirty="0"/>
              <a:t>CASA disbands in 2000.</a:t>
            </a:r>
          </a:p>
        </p:txBody>
      </p:sp>
      <p:sp>
        <p:nvSpPr>
          <p:cNvPr id="8" name="TextBox 7">
            <a:extLst>
              <a:ext uri="{FF2B5EF4-FFF2-40B4-BE49-F238E27FC236}">
                <a16:creationId xmlns:a16="http://schemas.microsoft.com/office/drawing/2014/main" id="{3F89D3AB-1308-4032-988E-14D6E14E055A}"/>
              </a:ext>
            </a:extLst>
          </p:cNvPr>
          <p:cNvSpPr txBox="1"/>
          <p:nvPr/>
        </p:nvSpPr>
        <p:spPr>
          <a:xfrm>
            <a:off x="1280160" y="911900"/>
            <a:ext cx="7423785" cy="369332"/>
          </a:xfrm>
          <a:prstGeom prst="rect">
            <a:avLst/>
          </a:prstGeom>
          <a:noFill/>
        </p:spPr>
        <p:txBody>
          <a:bodyPr wrap="square" rtlCol="0">
            <a:spAutoFit/>
          </a:bodyPr>
          <a:lstStyle/>
          <a:p>
            <a:r>
              <a:rPr lang="en-US" dirty="0"/>
              <a:t>1991 – The Greater Houston Marine Aquarium Society Forms</a:t>
            </a:r>
          </a:p>
        </p:txBody>
      </p:sp>
      <p:sp>
        <p:nvSpPr>
          <p:cNvPr id="9" name="TextBox 8">
            <a:extLst>
              <a:ext uri="{FF2B5EF4-FFF2-40B4-BE49-F238E27FC236}">
                <a16:creationId xmlns:a16="http://schemas.microsoft.com/office/drawing/2014/main" id="{C0E2D86F-13DE-4CB1-AC53-A8B99845D030}"/>
              </a:ext>
            </a:extLst>
          </p:cNvPr>
          <p:cNvSpPr txBox="1"/>
          <p:nvPr/>
        </p:nvSpPr>
        <p:spPr>
          <a:xfrm>
            <a:off x="1280160" y="1281232"/>
            <a:ext cx="8001000" cy="369332"/>
          </a:xfrm>
          <a:prstGeom prst="rect">
            <a:avLst/>
          </a:prstGeom>
          <a:noFill/>
        </p:spPr>
        <p:txBody>
          <a:bodyPr wrap="square" rtlCol="0">
            <a:spAutoFit/>
          </a:bodyPr>
          <a:lstStyle/>
          <a:p>
            <a:r>
              <a:rPr lang="en-US" dirty="0"/>
              <a:t>Length of activity unknown.</a:t>
            </a:r>
          </a:p>
        </p:txBody>
      </p:sp>
      <p:sp>
        <p:nvSpPr>
          <p:cNvPr id="10" name="TextBox 9">
            <a:extLst>
              <a:ext uri="{FF2B5EF4-FFF2-40B4-BE49-F238E27FC236}">
                <a16:creationId xmlns:a16="http://schemas.microsoft.com/office/drawing/2014/main" id="{165ED4C0-3EBE-4892-800A-2405B718A895}"/>
              </a:ext>
            </a:extLst>
          </p:cNvPr>
          <p:cNvSpPr txBox="1"/>
          <p:nvPr/>
        </p:nvSpPr>
        <p:spPr>
          <a:xfrm>
            <a:off x="1291590" y="3176112"/>
            <a:ext cx="7989570" cy="369332"/>
          </a:xfrm>
          <a:prstGeom prst="rect">
            <a:avLst/>
          </a:prstGeom>
          <a:noFill/>
        </p:spPr>
        <p:txBody>
          <a:bodyPr wrap="square" rtlCol="0">
            <a:spAutoFit/>
          </a:bodyPr>
          <a:lstStyle/>
          <a:p>
            <a:r>
              <a:rPr lang="en-US" dirty="0"/>
              <a:t>1992 - The Dallas/Fort Worth Marine Aquarium Society.</a:t>
            </a:r>
          </a:p>
        </p:txBody>
      </p:sp>
      <p:sp>
        <p:nvSpPr>
          <p:cNvPr id="11" name="Rectangle 10">
            <a:extLst>
              <a:ext uri="{FF2B5EF4-FFF2-40B4-BE49-F238E27FC236}">
                <a16:creationId xmlns:a16="http://schemas.microsoft.com/office/drawing/2014/main" id="{3F917795-265B-4682-9AE1-4D497376D555}"/>
              </a:ext>
            </a:extLst>
          </p:cNvPr>
          <p:cNvSpPr/>
          <p:nvPr/>
        </p:nvSpPr>
        <p:spPr>
          <a:xfrm>
            <a:off x="1291590" y="3545444"/>
            <a:ext cx="4666662" cy="369332"/>
          </a:xfrm>
          <a:prstGeom prst="rect">
            <a:avLst/>
          </a:prstGeom>
        </p:spPr>
        <p:txBody>
          <a:bodyPr wrap="none">
            <a:spAutoFit/>
          </a:bodyPr>
          <a:lstStyle/>
          <a:p>
            <a:r>
              <a:rPr lang="en-US" dirty="0"/>
              <a:t>DFWMAS is currently an active organization</a:t>
            </a:r>
          </a:p>
        </p:txBody>
      </p:sp>
      <p:sp>
        <p:nvSpPr>
          <p:cNvPr id="12" name="TextBox 11">
            <a:extLst>
              <a:ext uri="{FF2B5EF4-FFF2-40B4-BE49-F238E27FC236}">
                <a16:creationId xmlns:a16="http://schemas.microsoft.com/office/drawing/2014/main" id="{EF16F987-F70D-46AB-97E7-372A7068E966}"/>
              </a:ext>
            </a:extLst>
          </p:cNvPr>
          <p:cNvSpPr txBox="1"/>
          <p:nvPr/>
        </p:nvSpPr>
        <p:spPr>
          <a:xfrm>
            <a:off x="982980" y="3176112"/>
            <a:ext cx="297180" cy="1007268"/>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FDF58D67-F4CB-4280-8A31-10D6226F6695}"/>
              </a:ext>
            </a:extLst>
          </p:cNvPr>
          <p:cNvSpPr txBox="1"/>
          <p:nvPr/>
        </p:nvSpPr>
        <p:spPr>
          <a:xfrm>
            <a:off x="1280160" y="3914776"/>
            <a:ext cx="6869430" cy="369332"/>
          </a:xfrm>
          <a:prstGeom prst="rect">
            <a:avLst/>
          </a:prstGeom>
          <a:noFill/>
        </p:spPr>
        <p:txBody>
          <a:bodyPr wrap="square" rtlCol="0">
            <a:spAutoFit/>
          </a:bodyPr>
          <a:lstStyle/>
          <a:p>
            <a:r>
              <a:rPr lang="en-US" dirty="0"/>
              <a:t>???? - Aquatic </a:t>
            </a:r>
            <a:r>
              <a:rPr lang="en-US" dirty="0" err="1"/>
              <a:t>Gardners</a:t>
            </a:r>
            <a:r>
              <a:rPr lang="en-US" dirty="0"/>
              <a:t> Association based in Denton TX.</a:t>
            </a:r>
          </a:p>
        </p:txBody>
      </p:sp>
      <p:sp>
        <p:nvSpPr>
          <p:cNvPr id="14" name="TextBox 13">
            <a:extLst>
              <a:ext uri="{FF2B5EF4-FFF2-40B4-BE49-F238E27FC236}">
                <a16:creationId xmlns:a16="http://schemas.microsoft.com/office/drawing/2014/main" id="{338D31BE-B18D-4450-B18C-4559BC268E3A}"/>
              </a:ext>
            </a:extLst>
          </p:cNvPr>
          <p:cNvSpPr txBox="1"/>
          <p:nvPr/>
        </p:nvSpPr>
        <p:spPr>
          <a:xfrm>
            <a:off x="1285875" y="5070992"/>
            <a:ext cx="7989570" cy="369332"/>
          </a:xfrm>
          <a:prstGeom prst="rect">
            <a:avLst/>
          </a:prstGeom>
          <a:noFill/>
        </p:spPr>
        <p:txBody>
          <a:bodyPr wrap="square" rtlCol="0">
            <a:spAutoFit/>
          </a:bodyPr>
          <a:lstStyle/>
          <a:p>
            <a:r>
              <a:rPr lang="en-US" dirty="0"/>
              <a:t>???? - Dallas-Fort Worth Aquatic Plant Club</a:t>
            </a:r>
          </a:p>
        </p:txBody>
      </p:sp>
      <p:sp>
        <p:nvSpPr>
          <p:cNvPr id="15" name="TextBox 14">
            <a:extLst>
              <a:ext uri="{FF2B5EF4-FFF2-40B4-BE49-F238E27FC236}">
                <a16:creationId xmlns:a16="http://schemas.microsoft.com/office/drawing/2014/main" id="{CD6851DE-841F-4BBC-A86D-511194BAF089}"/>
              </a:ext>
            </a:extLst>
          </p:cNvPr>
          <p:cNvSpPr txBox="1"/>
          <p:nvPr/>
        </p:nvSpPr>
        <p:spPr>
          <a:xfrm>
            <a:off x="1291590" y="4326435"/>
            <a:ext cx="6240780" cy="369332"/>
          </a:xfrm>
          <a:prstGeom prst="rect">
            <a:avLst/>
          </a:prstGeom>
          <a:noFill/>
        </p:spPr>
        <p:txBody>
          <a:bodyPr wrap="square" rtlCol="0">
            <a:spAutoFit/>
          </a:bodyPr>
          <a:lstStyle/>
          <a:p>
            <a:r>
              <a:rPr lang="en-US" dirty="0"/>
              <a:t>Publication is the “Aquatic Gardener”.</a:t>
            </a:r>
          </a:p>
        </p:txBody>
      </p:sp>
      <p:sp>
        <p:nvSpPr>
          <p:cNvPr id="16" name="TextBox 15">
            <a:extLst>
              <a:ext uri="{FF2B5EF4-FFF2-40B4-BE49-F238E27FC236}">
                <a16:creationId xmlns:a16="http://schemas.microsoft.com/office/drawing/2014/main" id="{ACA0E9A8-6C70-4EEB-9A03-A52A0AC0E38D}"/>
              </a:ext>
            </a:extLst>
          </p:cNvPr>
          <p:cNvSpPr txBox="1"/>
          <p:nvPr/>
        </p:nvSpPr>
        <p:spPr>
          <a:xfrm>
            <a:off x="1291590" y="4674514"/>
            <a:ext cx="6126480" cy="369332"/>
          </a:xfrm>
          <a:prstGeom prst="rect">
            <a:avLst/>
          </a:prstGeom>
          <a:noFill/>
        </p:spPr>
        <p:txBody>
          <a:bodyPr wrap="square" rtlCol="0">
            <a:spAutoFit/>
          </a:bodyPr>
          <a:lstStyle/>
          <a:p>
            <a:r>
              <a:rPr lang="en-US" dirty="0"/>
              <a:t>Organization exists today.</a:t>
            </a:r>
          </a:p>
        </p:txBody>
      </p:sp>
      <p:sp>
        <p:nvSpPr>
          <p:cNvPr id="17" name="TextBox 16">
            <a:extLst>
              <a:ext uri="{FF2B5EF4-FFF2-40B4-BE49-F238E27FC236}">
                <a16:creationId xmlns:a16="http://schemas.microsoft.com/office/drawing/2014/main" id="{F2899E17-0DDA-4EB2-81D0-530902B073FA}"/>
              </a:ext>
            </a:extLst>
          </p:cNvPr>
          <p:cNvSpPr txBox="1"/>
          <p:nvPr/>
        </p:nvSpPr>
        <p:spPr>
          <a:xfrm>
            <a:off x="5640705" y="2971800"/>
            <a:ext cx="914400" cy="914400"/>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EA41033C-2EA5-4EEF-9B04-3CB0840ECF08}"/>
              </a:ext>
            </a:extLst>
          </p:cNvPr>
          <p:cNvSpPr txBox="1"/>
          <p:nvPr/>
        </p:nvSpPr>
        <p:spPr>
          <a:xfrm>
            <a:off x="1291590" y="5440324"/>
            <a:ext cx="4666662" cy="369332"/>
          </a:xfrm>
          <a:prstGeom prst="rect">
            <a:avLst/>
          </a:prstGeom>
          <a:noFill/>
        </p:spPr>
        <p:txBody>
          <a:bodyPr wrap="square" rtlCol="0">
            <a:spAutoFit/>
          </a:bodyPr>
          <a:lstStyle/>
          <a:p>
            <a:r>
              <a:rPr lang="en-US" dirty="0"/>
              <a:t>Length of activity unknown.</a:t>
            </a:r>
          </a:p>
        </p:txBody>
      </p:sp>
      <p:sp>
        <p:nvSpPr>
          <p:cNvPr id="19" name="TextBox 18">
            <a:extLst>
              <a:ext uri="{FF2B5EF4-FFF2-40B4-BE49-F238E27FC236}">
                <a16:creationId xmlns:a16="http://schemas.microsoft.com/office/drawing/2014/main" id="{C38097A7-F33E-49BB-A984-36F617FD7B1C}"/>
              </a:ext>
            </a:extLst>
          </p:cNvPr>
          <p:cNvSpPr txBox="1"/>
          <p:nvPr/>
        </p:nvSpPr>
        <p:spPr>
          <a:xfrm>
            <a:off x="1291590" y="5809656"/>
            <a:ext cx="5183505" cy="369332"/>
          </a:xfrm>
          <a:prstGeom prst="rect">
            <a:avLst/>
          </a:prstGeom>
          <a:noFill/>
        </p:spPr>
        <p:txBody>
          <a:bodyPr wrap="square" rtlCol="0">
            <a:spAutoFit/>
          </a:bodyPr>
          <a:lstStyle/>
          <a:p>
            <a:r>
              <a:rPr lang="en-US" dirty="0"/>
              <a:t>???? - Aquarium Hobbyists of Amarillo.</a:t>
            </a:r>
          </a:p>
        </p:txBody>
      </p:sp>
      <p:sp>
        <p:nvSpPr>
          <p:cNvPr id="20" name="Rectangle 19">
            <a:extLst>
              <a:ext uri="{FF2B5EF4-FFF2-40B4-BE49-F238E27FC236}">
                <a16:creationId xmlns:a16="http://schemas.microsoft.com/office/drawing/2014/main" id="{623CF7AB-6AF3-47DE-AE00-35AAB512C1B6}"/>
              </a:ext>
            </a:extLst>
          </p:cNvPr>
          <p:cNvSpPr/>
          <p:nvPr/>
        </p:nvSpPr>
        <p:spPr>
          <a:xfrm>
            <a:off x="1280160" y="6154342"/>
            <a:ext cx="2999539" cy="369332"/>
          </a:xfrm>
          <a:prstGeom prst="rect">
            <a:avLst/>
          </a:prstGeom>
        </p:spPr>
        <p:txBody>
          <a:bodyPr wrap="none">
            <a:spAutoFit/>
          </a:bodyPr>
          <a:lstStyle/>
          <a:p>
            <a:r>
              <a:rPr lang="en-US" dirty="0"/>
              <a:t>Length of activity unknown</a:t>
            </a:r>
          </a:p>
        </p:txBody>
      </p:sp>
    </p:spTree>
    <p:extLst>
      <p:ext uri="{BB962C8B-B14F-4D97-AF65-F5344CB8AC3E}">
        <p14:creationId xmlns:p14="http://schemas.microsoft.com/office/powerpoint/2010/main" val="302239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92BE2-6EA2-47D6-90F6-6A665300C9B5}"/>
              </a:ext>
            </a:extLst>
          </p:cNvPr>
          <p:cNvSpPr txBox="1"/>
          <p:nvPr/>
        </p:nvSpPr>
        <p:spPr>
          <a:xfrm>
            <a:off x="1200150" y="1669806"/>
            <a:ext cx="8286750" cy="369332"/>
          </a:xfrm>
          <a:prstGeom prst="rect">
            <a:avLst/>
          </a:prstGeom>
          <a:noFill/>
        </p:spPr>
        <p:txBody>
          <a:bodyPr wrap="square" rtlCol="0">
            <a:spAutoFit/>
          </a:bodyPr>
          <a:lstStyle/>
          <a:p>
            <a:r>
              <a:rPr lang="en-US" dirty="0"/>
              <a:t>2002 – Hill Country Cichlid Club forms in the San Antonio TX area</a:t>
            </a:r>
          </a:p>
        </p:txBody>
      </p:sp>
      <p:sp>
        <p:nvSpPr>
          <p:cNvPr id="3" name="TextBox 2">
            <a:extLst>
              <a:ext uri="{FF2B5EF4-FFF2-40B4-BE49-F238E27FC236}">
                <a16:creationId xmlns:a16="http://schemas.microsoft.com/office/drawing/2014/main" id="{49104ECB-EB96-41DA-BC6C-36F8C948EB5B}"/>
              </a:ext>
            </a:extLst>
          </p:cNvPr>
          <p:cNvSpPr txBox="1"/>
          <p:nvPr/>
        </p:nvSpPr>
        <p:spPr>
          <a:xfrm>
            <a:off x="1200150" y="2026773"/>
            <a:ext cx="8366760" cy="369332"/>
          </a:xfrm>
          <a:prstGeom prst="rect">
            <a:avLst/>
          </a:prstGeom>
          <a:noFill/>
        </p:spPr>
        <p:txBody>
          <a:bodyPr wrap="square" rtlCol="0">
            <a:spAutoFit/>
          </a:bodyPr>
          <a:lstStyle/>
          <a:p>
            <a:r>
              <a:rPr lang="en-US" dirty="0"/>
              <a:t>HCCC is still active today.</a:t>
            </a:r>
          </a:p>
        </p:txBody>
      </p:sp>
      <p:sp>
        <p:nvSpPr>
          <p:cNvPr id="4" name="TextBox 3">
            <a:extLst>
              <a:ext uri="{FF2B5EF4-FFF2-40B4-BE49-F238E27FC236}">
                <a16:creationId xmlns:a16="http://schemas.microsoft.com/office/drawing/2014/main" id="{691E6B8D-C5C5-404C-AA9B-ED776A8896D5}"/>
              </a:ext>
            </a:extLst>
          </p:cNvPr>
          <p:cNvSpPr txBox="1"/>
          <p:nvPr/>
        </p:nvSpPr>
        <p:spPr>
          <a:xfrm>
            <a:off x="1215282" y="2379187"/>
            <a:ext cx="8412480" cy="369332"/>
          </a:xfrm>
          <a:prstGeom prst="rect">
            <a:avLst/>
          </a:prstGeom>
          <a:noFill/>
        </p:spPr>
        <p:txBody>
          <a:bodyPr wrap="square" rtlCol="0">
            <a:spAutoFit/>
          </a:bodyPr>
          <a:lstStyle/>
          <a:p>
            <a:r>
              <a:rPr lang="en-US" dirty="0"/>
              <a:t>HCCC publication is the “Lateral Line”.</a:t>
            </a:r>
          </a:p>
        </p:txBody>
      </p:sp>
      <p:sp>
        <p:nvSpPr>
          <p:cNvPr id="5" name="TextBox 4">
            <a:extLst>
              <a:ext uri="{FF2B5EF4-FFF2-40B4-BE49-F238E27FC236}">
                <a16:creationId xmlns:a16="http://schemas.microsoft.com/office/drawing/2014/main" id="{9985EEB2-5BC7-48D5-A3D1-5CB59E0CB332}"/>
              </a:ext>
            </a:extLst>
          </p:cNvPr>
          <p:cNvSpPr txBox="1"/>
          <p:nvPr/>
        </p:nvSpPr>
        <p:spPr>
          <a:xfrm>
            <a:off x="1200150" y="4034127"/>
            <a:ext cx="8503920" cy="369332"/>
          </a:xfrm>
          <a:prstGeom prst="rect">
            <a:avLst/>
          </a:prstGeom>
          <a:noFill/>
        </p:spPr>
        <p:txBody>
          <a:bodyPr wrap="square" rtlCol="0">
            <a:spAutoFit/>
          </a:bodyPr>
          <a:lstStyle/>
          <a:p>
            <a:r>
              <a:rPr lang="en-US" dirty="0"/>
              <a:t>2012 - San Antonio Aquatic Plant Club forms.</a:t>
            </a:r>
          </a:p>
        </p:txBody>
      </p:sp>
      <p:sp>
        <p:nvSpPr>
          <p:cNvPr id="6" name="TextBox 5">
            <a:extLst>
              <a:ext uri="{FF2B5EF4-FFF2-40B4-BE49-F238E27FC236}">
                <a16:creationId xmlns:a16="http://schemas.microsoft.com/office/drawing/2014/main" id="{BB648C09-482C-4304-97CF-CDDB25548143}"/>
              </a:ext>
            </a:extLst>
          </p:cNvPr>
          <p:cNvSpPr txBox="1"/>
          <p:nvPr/>
        </p:nvSpPr>
        <p:spPr>
          <a:xfrm>
            <a:off x="1215282" y="4438682"/>
            <a:ext cx="8789670" cy="369332"/>
          </a:xfrm>
          <a:prstGeom prst="rect">
            <a:avLst/>
          </a:prstGeom>
          <a:noFill/>
        </p:spPr>
        <p:txBody>
          <a:bodyPr wrap="square" rtlCol="0">
            <a:spAutoFit/>
          </a:bodyPr>
          <a:lstStyle/>
          <a:p>
            <a:r>
              <a:rPr lang="en-US" dirty="0"/>
              <a:t>Club is still relevant today.</a:t>
            </a:r>
          </a:p>
        </p:txBody>
      </p:sp>
      <p:sp>
        <p:nvSpPr>
          <p:cNvPr id="7" name="TextBox 6">
            <a:extLst>
              <a:ext uri="{FF2B5EF4-FFF2-40B4-BE49-F238E27FC236}">
                <a16:creationId xmlns:a16="http://schemas.microsoft.com/office/drawing/2014/main" id="{F7726041-6C40-4358-ACC8-1D11A15FEA88}"/>
              </a:ext>
            </a:extLst>
          </p:cNvPr>
          <p:cNvSpPr txBox="1"/>
          <p:nvPr/>
        </p:nvSpPr>
        <p:spPr>
          <a:xfrm>
            <a:off x="1215282" y="3201475"/>
            <a:ext cx="8286750" cy="369332"/>
          </a:xfrm>
          <a:prstGeom prst="rect">
            <a:avLst/>
          </a:prstGeom>
          <a:noFill/>
        </p:spPr>
        <p:txBody>
          <a:bodyPr wrap="square" rtlCol="0">
            <a:spAutoFit/>
          </a:bodyPr>
          <a:lstStyle/>
          <a:p>
            <a:r>
              <a:rPr lang="en-US" dirty="0"/>
              <a:t>2011 – Lone Star Bettas forms in Midlothian TX.</a:t>
            </a:r>
          </a:p>
        </p:txBody>
      </p:sp>
      <p:sp>
        <p:nvSpPr>
          <p:cNvPr id="8" name="TextBox 7">
            <a:extLst>
              <a:ext uri="{FF2B5EF4-FFF2-40B4-BE49-F238E27FC236}">
                <a16:creationId xmlns:a16="http://schemas.microsoft.com/office/drawing/2014/main" id="{49F42335-3987-486F-BBEA-3FDDDEDE5A67}"/>
              </a:ext>
            </a:extLst>
          </p:cNvPr>
          <p:cNvSpPr txBox="1"/>
          <p:nvPr/>
        </p:nvSpPr>
        <p:spPr>
          <a:xfrm>
            <a:off x="1215282" y="3595853"/>
            <a:ext cx="8286750" cy="369332"/>
          </a:xfrm>
          <a:prstGeom prst="rect">
            <a:avLst/>
          </a:prstGeom>
          <a:noFill/>
        </p:spPr>
        <p:txBody>
          <a:bodyPr wrap="square" rtlCol="0">
            <a:spAutoFit/>
          </a:bodyPr>
          <a:lstStyle/>
          <a:p>
            <a:r>
              <a:rPr lang="en-US" dirty="0"/>
              <a:t>LSB is currently an active organization.</a:t>
            </a:r>
          </a:p>
        </p:txBody>
      </p:sp>
      <p:sp>
        <p:nvSpPr>
          <p:cNvPr id="9" name="TextBox 8">
            <a:extLst>
              <a:ext uri="{FF2B5EF4-FFF2-40B4-BE49-F238E27FC236}">
                <a16:creationId xmlns:a16="http://schemas.microsoft.com/office/drawing/2014/main" id="{7FC5C941-81D8-4D37-9F0B-4E267CD23C45}"/>
              </a:ext>
            </a:extLst>
          </p:cNvPr>
          <p:cNvSpPr txBox="1"/>
          <p:nvPr/>
        </p:nvSpPr>
        <p:spPr>
          <a:xfrm>
            <a:off x="1236291" y="5660707"/>
            <a:ext cx="6297930" cy="369332"/>
          </a:xfrm>
          <a:prstGeom prst="rect">
            <a:avLst/>
          </a:prstGeom>
          <a:noFill/>
        </p:spPr>
        <p:txBody>
          <a:bodyPr wrap="square" rtlCol="0">
            <a:spAutoFit/>
          </a:bodyPr>
          <a:lstStyle/>
          <a:p>
            <a:r>
              <a:rPr lang="en-US" dirty="0"/>
              <a:t>2017 – The Greater Austin Aquarium Society forms.</a:t>
            </a:r>
          </a:p>
        </p:txBody>
      </p:sp>
      <p:sp>
        <p:nvSpPr>
          <p:cNvPr id="10" name="TextBox 9">
            <a:extLst>
              <a:ext uri="{FF2B5EF4-FFF2-40B4-BE49-F238E27FC236}">
                <a16:creationId xmlns:a16="http://schemas.microsoft.com/office/drawing/2014/main" id="{A85B2BAE-B4DC-4A94-B26E-A67CC6341E0B}"/>
              </a:ext>
            </a:extLst>
          </p:cNvPr>
          <p:cNvSpPr txBox="1"/>
          <p:nvPr/>
        </p:nvSpPr>
        <p:spPr>
          <a:xfrm>
            <a:off x="1268730" y="6069330"/>
            <a:ext cx="6366510" cy="369332"/>
          </a:xfrm>
          <a:prstGeom prst="rect">
            <a:avLst/>
          </a:prstGeom>
          <a:noFill/>
        </p:spPr>
        <p:txBody>
          <a:bodyPr wrap="square" rtlCol="0">
            <a:spAutoFit/>
          </a:bodyPr>
          <a:lstStyle/>
          <a:p>
            <a:r>
              <a:rPr lang="en-US" dirty="0"/>
              <a:t>GAAS is still growing strong.</a:t>
            </a:r>
          </a:p>
        </p:txBody>
      </p:sp>
      <p:sp>
        <p:nvSpPr>
          <p:cNvPr id="11" name="TextBox 10">
            <a:extLst>
              <a:ext uri="{FF2B5EF4-FFF2-40B4-BE49-F238E27FC236}">
                <a16:creationId xmlns:a16="http://schemas.microsoft.com/office/drawing/2014/main" id="{BB8886B7-96BA-4CC5-93F4-D02D90BA5974}"/>
              </a:ext>
            </a:extLst>
          </p:cNvPr>
          <p:cNvSpPr txBox="1"/>
          <p:nvPr/>
        </p:nvSpPr>
        <p:spPr>
          <a:xfrm>
            <a:off x="1236291" y="4855428"/>
            <a:ext cx="5692140" cy="369332"/>
          </a:xfrm>
          <a:prstGeom prst="rect">
            <a:avLst/>
          </a:prstGeom>
          <a:noFill/>
        </p:spPr>
        <p:txBody>
          <a:bodyPr wrap="square" rtlCol="0">
            <a:spAutoFit/>
          </a:bodyPr>
          <a:lstStyle/>
          <a:p>
            <a:r>
              <a:rPr lang="en-US" dirty="0"/>
              <a:t>2015 – Houston Cichlid Club.</a:t>
            </a:r>
          </a:p>
        </p:txBody>
      </p:sp>
      <p:sp>
        <p:nvSpPr>
          <p:cNvPr id="12" name="Rectangle 11">
            <a:extLst>
              <a:ext uri="{FF2B5EF4-FFF2-40B4-BE49-F238E27FC236}">
                <a16:creationId xmlns:a16="http://schemas.microsoft.com/office/drawing/2014/main" id="{9CC3BC77-27AD-47AF-B7AA-A957AA14AB93}"/>
              </a:ext>
            </a:extLst>
          </p:cNvPr>
          <p:cNvSpPr/>
          <p:nvPr/>
        </p:nvSpPr>
        <p:spPr>
          <a:xfrm>
            <a:off x="1236291" y="5238155"/>
            <a:ext cx="4307589" cy="369332"/>
          </a:xfrm>
          <a:prstGeom prst="rect">
            <a:avLst/>
          </a:prstGeom>
        </p:spPr>
        <p:txBody>
          <a:bodyPr wrap="none">
            <a:spAutoFit/>
          </a:bodyPr>
          <a:lstStyle/>
          <a:p>
            <a:r>
              <a:rPr lang="en-US" dirty="0"/>
              <a:t>HCC is currently an active organization.</a:t>
            </a:r>
          </a:p>
        </p:txBody>
      </p:sp>
      <p:sp>
        <p:nvSpPr>
          <p:cNvPr id="14" name="TextBox 13">
            <a:extLst>
              <a:ext uri="{FF2B5EF4-FFF2-40B4-BE49-F238E27FC236}">
                <a16:creationId xmlns:a16="http://schemas.microsoft.com/office/drawing/2014/main" id="{F0876193-A688-41E1-AA7C-8E312849F40C}"/>
              </a:ext>
            </a:extLst>
          </p:cNvPr>
          <p:cNvSpPr txBox="1"/>
          <p:nvPr/>
        </p:nvSpPr>
        <p:spPr>
          <a:xfrm>
            <a:off x="1200150" y="234672"/>
            <a:ext cx="6812280" cy="369332"/>
          </a:xfrm>
          <a:prstGeom prst="rect">
            <a:avLst/>
          </a:prstGeom>
          <a:noFill/>
        </p:spPr>
        <p:txBody>
          <a:bodyPr wrap="square" rtlCol="0">
            <a:spAutoFit/>
          </a:bodyPr>
          <a:lstStyle/>
          <a:p>
            <a:r>
              <a:rPr lang="en-US" dirty="0"/>
              <a:t>???? – Texas Betta Association</a:t>
            </a:r>
          </a:p>
        </p:txBody>
      </p:sp>
      <p:sp>
        <p:nvSpPr>
          <p:cNvPr id="15" name="TextBox 14">
            <a:extLst>
              <a:ext uri="{FF2B5EF4-FFF2-40B4-BE49-F238E27FC236}">
                <a16:creationId xmlns:a16="http://schemas.microsoft.com/office/drawing/2014/main" id="{1ECA383A-C779-4F77-9D93-3E08B63C37DB}"/>
              </a:ext>
            </a:extLst>
          </p:cNvPr>
          <p:cNvSpPr txBox="1"/>
          <p:nvPr/>
        </p:nvSpPr>
        <p:spPr>
          <a:xfrm>
            <a:off x="1200150" y="538018"/>
            <a:ext cx="6995160" cy="369332"/>
          </a:xfrm>
          <a:prstGeom prst="rect">
            <a:avLst/>
          </a:prstGeom>
          <a:noFill/>
        </p:spPr>
        <p:txBody>
          <a:bodyPr wrap="square" rtlCol="0">
            <a:spAutoFit/>
          </a:bodyPr>
          <a:lstStyle/>
          <a:p>
            <a:r>
              <a:rPr lang="en-US" dirty="0"/>
              <a:t>Organization ceased activity around 2014.</a:t>
            </a:r>
          </a:p>
        </p:txBody>
      </p:sp>
      <p:sp>
        <p:nvSpPr>
          <p:cNvPr id="16" name="TextBox 15">
            <a:extLst>
              <a:ext uri="{FF2B5EF4-FFF2-40B4-BE49-F238E27FC236}">
                <a16:creationId xmlns:a16="http://schemas.microsoft.com/office/drawing/2014/main" id="{F00A276F-ED02-4570-993C-204169D5A251}"/>
              </a:ext>
            </a:extLst>
          </p:cNvPr>
          <p:cNvSpPr txBox="1"/>
          <p:nvPr/>
        </p:nvSpPr>
        <p:spPr>
          <a:xfrm>
            <a:off x="1215282" y="925966"/>
            <a:ext cx="7162908" cy="369332"/>
          </a:xfrm>
          <a:prstGeom prst="rect">
            <a:avLst/>
          </a:prstGeom>
          <a:noFill/>
        </p:spPr>
        <p:txBody>
          <a:bodyPr wrap="square" rtlCol="0">
            <a:spAutoFit/>
          </a:bodyPr>
          <a:lstStyle/>
          <a:p>
            <a:r>
              <a:rPr lang="en-US" dirty="0"/>
              <a:t>???? – Houston Livebearer Association</a:t>
            </a:r>
          </a:p>
        </p:txBody>
      </p:sp>
      <p:sp>
        <p:nvSpPr>
          <p:cNvPr id="17" name="TextBox 16">
            <a:extLst>
              <a:ext uri="{FF2B5EF4-FFF2-40B4-BE49-F238E27FC236}">
                <a16:creationId xmlns:a16="http://schemas.microsoft.com/office/drawing/2014/main" id="{5B45D0C4-7C48-483F-B3BF-230BDA72E4CE}"/>
              </a:ext>
            </a:extLst>
          </p:cNvPr>
          <p:cNvSpPr txBox="1"/>
          <p:nvPr/>
        </p:nvSpPr>
        <p:spPr>
          <a:xfrm>
            <a:off x="1215282" y="1293732"/>
            <a:ext cx="7189470" cy="369332"/>
          </a:xfrm>
          <a:prstGeom prst="rect">
            <a:avLst/>
          </a:prstGeom>
          <a:noFill/>
        </p:spPr>
        <p:txBody>
          <a:bodyPr wrap="square" rtlCol="0">
            <a:spAutoFit/>
          </a:bodyPr>
          <a:lstStyle/>
          <a:p>
            <a:r>
              <a:rPr lang="en-US" dirty="0"/>
              <a:t>HLA activity ceased around 2012</a:t>
            </a:r>
          </a:p>
        </p:txBody>
      </p:sp>
      <p:sp>
        <p:nvSpPr>
          <p:cNvPr id="18" name="TextBox 17">
            <a:extLst>
              <a:ext uri="{FF2B5EF4-FFF2-40B4-BE49-F238E27FC236}">
                <a16:creationId xmlns:a16="http://schemas.microsoft.com/office/drawing/2014/main" id="{CAB288EB-8399-44F8-88BF-7330E67601C6}"/>
              </a:ext>
            </a:extLst>
          </p:cNvPr>
          <p:cNvSpPr txBox="1"/>
          <p:nvPr/>
        </p:nvSpPr>
        <p:spPr>
          <a:xfrm>
            <a:off x="1200150" y="2778923"/>
            <a:ext cx="7553379" cy="369332"/>
          </a:xfrm>
          <a:prstGeom prst="rect">
            <a:avLst/>
          </a:prstGeom>
          <a:noFill/>
        </p:spPr>
        <p:txBody>
          <a:bodyPr wrap="square" rtlCol="0">
            <a:spAutoFit/>
          </a:bodyPr>
          <a:lstStyle/>
          <a:p>
            <a:r>
              <a:rPr lang="en-US" dirty="0"/>
              <a:t>2006 -  Texas Betta Society – relevant in 2007.  Folded in 2016.</a:t>
            </a:r>
          </a:p>
        </p:txBody>
      </p:sp>
    </p:spTree>
    <p:extLst>
      <p:ext uri="{BB962C8B-B14F-4D97-AF65-F5344CB8AC3E}">
        <p14:creationId xmlns:p14="http://schemas.microsoft.com/office/powerpoint/2010/main" val="382822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0BB26-E5F4-4115-B6F9-15938C60A360}"/>
              </a:ext>
            </a:extLst>
          </p:cNvPr>
          <p:cNvSpPr txBox="1"/>
          <p:nvPr/>
        </p:nvSpPr>
        <p:spPr>
          <a:xfrm>
            <a:off x="1543050" y="777240"/>
            <a:ext cx="8675370" cy="369332"/>
          </a:xfrm>
          <a:prstGeom prst="rect">
            <a:avLst/>
          </a:prstGeom>
          <a:noFill/>
        </p:spPr>
        <p:txBody>
          <a:bodyPr wrap="square" rtlCol="0">
            <a:spAutoFit/>
          </a:bodyPr>
          <a:lstStyle/>
          <a:p>
            <a:r>
              <a:rPr lang="en-US" dirty="0"/>
              <a:t>1949 - Oklahoma Aquarium Association. Three Chapters in Oklahoma.</a:t>
            </a:r>
          </a:p>
        </p:txBody>
      </p:sp>
      <p:sp>
        <p:nvSpPr>
          <p:cNvPr id="3" name="TextBox 2">
            <a:extLst>
              <a:ext uri="{FF2B5EF4-FFF2-40B4-BE49-F238E27FC236}">
                <a16:creationId xmlns:a16="http://schemas.microsoft.com/office/drawing/2014/main" id="{B743D429-B92B-4432-8298-F0E7D2D33B91}"/>
              </a:ext>
            </a:extLst>
          </p:cNvPr>
          <p:cNvSpPr txBox="1"/>
          <p:nvPr/>
        </p:nvSpPr>
        <p:spPr>
          <a:xfrm>
            <a:off x="2926080" y="194310"/>
            <a:ext cx="5909310" cy="369332"/>
          </a:xfrm>
          <a:prstGeom prst="rect">
            <a:avLst/>
          </a:prstGeom>
          <a:noFill/>
        </p:spPr>
        <p:txBody>
          <a:bodyPr wrap="square" rtlCol="0">
            <a:spAutoFit/>
          </a:bodyPr>
          <a:lstStyle/>
          <a:p>
            <a:r>
              <a:rPr lang="en-US" dirty="0"/>
              <a:t>Other FOTAS (and former FOTAS) Organizations</a:t>
            </a:r>
          </a:p>
        </p:txBody>
      </p:sp>
      <p:sp>
        <p:nvSpPr>
          <p:cNvPr id="4" name="TextBox 3">
            <a:extLst>
              <a:ext uri="{FF2B5EF4-FFF2-40B4-BE49-F238E27FC236}">
                <a16:creationId xmlns:a16="http://schemas.microsoft.com/office/drawing/2014/main" id="{B36CBE63-25F9-43D2-A501-EE2C5D9C3E03}"/>
              </a:ext>
            </a:extLst>
          </p:cNvPr>
          <p:cNvSpPr txBox="1"/>
          <p:nvPr/>
        </p:nvSpPr>
        <p:spPr>
          <a:xfrm>
            <a:off x="1543050" y="1175504"/>
            <a:ext cx="8812530" cy="646331"/>
          </a:xfrm>
          <a:prstGeom prst="rect">
            <a:avLst/>
          </a:prstGeom>
          <a:noFill/>
        </p:spPr>
        <p:txBody>
          <a:bodyPr wrap="square" rtlCol="0">
            <a:spAutoFit/>
          </a:bodyPr>
          <a:lstStyle/>
          <a:p>
            <a:r>
              <a:rPr lang="en-US" dirty="0"/>
              <a:t>OKAA is currently an active organization.</a:t>
            </a:r>
          </a:p>
          <a:p>
            <a:r>
              <a:rPr lang="en-US" dirty="0"/>
              <a:t>.</a:t>
            </a:r>
          </a:p>
        </p:txBody>
      </p:sp>
      <p:sp>
        <p:nvSpPr>
          <p:cNvPr id="5" name="TextBox 4">
            <a:extLst>
              <a:ext uri="{FF2B5EF4-FFF2-40B4-BE49-F238E27FC236}">
                <a16:creationId xmlns:a16="http://schemas.microsoft.com/office/drawing/2014/main" id="{4622C14E-AD12-40C6-9452-23D2CABE73AA}"/>
              </a:ext>
            </a:extLst>
          </p:cNvPr>
          <p:cNvSpPr txBox="1"/>
          <p:nvPr/>
        </p:nvSpPr>
        <p:spPr>
          <a:xfrm>
            <a:off x="1543050" y="1567696"/>
            <a:ext cx="8869680" cy="369332"/>
          </a:xfrm>
          <a:prstGeom prst="rect">
            <a:avLst/>
          </a:prstGeom>
          <a:noFill/>
        </p:spPr>
        <p:txBody>
          <a:bodyPr wrap="square" rtlCol="0">
            <a:spAutoFit/>
          </a:bodyPr>
          <a:lstStyle/>
          <a:p>
            <a:r>
              <a:rPr lang="en-US" dirty="0"/>
              <a:t>2007 - Southeast </a:t>
            </a:r>
            <a:r>
              <a:rPr lang="en-US" dirty="0" err="1"/>
              <a:t>Lousiana</a:t>
            </a:r>
            <a:r>
              <a:rPr lang="en-US" dirty="0"/>
              <a:t> Aquarium Society</a:t>
            </a:r>
          </a:p>
        </p:txBody>
      </p:sp>
      <p:sp>
        <p:nvSpPr>
          <p:cNvPr id="6" name="TextBox 5">
            <a:extLst>
              <a:ext uri="{FF2B5EF4-FFF2-40B4-BE49-F238E27FC236}">
                <a16:creationId xmlns:a16="http://schemas.microsoft.com/office/drawing/2014/main" id="{2D6B3A48-DD85-4D7C-A409-760F8E4E8722}"/>
              </a:ext>
            </a:extLst>
          </p:cNvPr>
          <p:cNvSpPr txBox="1"/>
          <p:nvPr/>
        </p:nvSpPr>
        <p:spPr>
          <a:xfrm>
            <a:off x="1571625" y="1959888"/>
            <a:ext cx="8812530" cy="646331"/>
          </a:xfrm>
          <a:prstGeom prst="rect">
            <a:avLst/>
          </a:prstGeom>
          <a:noFill/>
        </p:spPr>
        <p:txBody>
          <a:bodyPr wrap="square" rtlCol="0">
            <a:spAutoFit/>
          </a:bodyPr>
          <a:lstStyle/>
          <a:p>
            <a:r>
              <a:rPr lang="en-US" dirty="0"/>
              <a:t>SELAS is currently an active organization.</a:t>
            </a:r>
          </a:p>
          <a:p>
            <a:r>
              <a:rPr lang="en-US" dirty="0"/>
              <a:t>.</a:t>
            </a:r>
          </a:p>
        </p:txBody>
      </p:sp>
      <p:sp>
        <p:nvSpPr>
          <p:cNvPr id="7" name="TextBox 6">
            <a:extLst>
              <a:ext uri="{FF2B5EF4-FFF2-40B4-BE49-F238E27FC236}">
                <a16:creationId xmlns:a16="http://schemas.microsoft.com/office/drawing/2014/main" id="{4FF02A60-B096-4FBA-A6CE-351B4C874295}"/>
              </a:ext>
            </a:extLst>
          </p:cNvPr>
          <p:cNvSpPr txBox="1"/>
          <p:nvPr/>
        </p:nvSpPr>
        <p:spPr>
          <a:xfrm>
            <a:off x="1543050" y="2352080"/>
            <a:ext cx="9315450" cy="369332"/>
          </a:xfrm>
          <a:prstGeom prst="rect">
            <a:avLst/>
          </a:prstGeom>
          <a:noFill/>
        </p:spPr>
        <p:txBody>
          <a:bodyPr wrap="square" rtlCol="0">
            <a:spAutoFit/>
          </a:bodyPr>
          <a:lstStyle/>
          <a:p>
            <a:r>
              <a:rPr lang="en-US" dirty="0"/>
              <a:t>1976 - Oklahoma Betta Breeders Association.</a:t>
            </a:r>
          </a:p>
        </p:txBody>
      </p:sp>
      <p:sp>
        <p:nvSpPr>
          <p:cNvPr id="8" name="Rectangle 7">
            <a:extLst>
              <a:ext uri="{FF2B5EF4-FFF2-40B4-BE49-F238E27FC236}">
                <a16:creationId xmlns:a16="http://schemas.microsoft.com/office/drawing/2014/main" id="{C426B256-FCF4-401E-A7E5-03B5504064B7}"/>
              </a:ext>
            </a:extLst>
          </p:cNvPr>
          <p:cNvSpPr/>
          <p:nvPr/>
        </p:nvSpPr>
        <p:spPr>
          <a:xfrm>
            <a:off x="1529451" y="2714626"/>
            <a:ext cx="4419864" cy="369332"/>
          </a:xfrm>
          <a:prstGeom prst="rect">
            <a:avLst/>
          </a:prstGeom>
        </p:spPr>
        <p:txBody>
          <a:bodyPr wrap="none">
            <a:spAutoFit/>
          </a:bodyPr>
          <a:lstStyle/>
          <a:p>
            <a:r>
              <a:rPr lang="en-US" dirty="0"/>
              <a:t>OBBA is currently an active organization.</a:t>
            </a:r>
          </a:p>
        </p:txBody>
      </p:sp>
      <p:sp>
        <p:nvSpPr>
          <p:cNvPr id="10" name="TextBox 9">
            <a:extLst>
              <a:ext uri="{FF2B5EF4-FFF2-40B4-BE49-F238E27FC236}">
                <a16:creationId xmlns:a16="http://schemas.microsoft.com/office/drawing/2014/main" id="{3871B7C6-7836-44A8-A1C5-DE0231582747}"/>
              </a:ext>
            </a:extLst>
          </p:cNvPr>
          <p:cNvSpPr txBox="1"/>
          <p:nvPr/>
        </p:nvSpPr>
        <p:spPr>
          <a:xfrm>
            <a:off x="1531620" y="3157091"/>
            <a:ext cx="7372350" cy="369332"/>
          </a:xfrm>
          <a:prstGeom prst="rect">
            <a:avLst/>
          </a:prstGeom>
          <a:noFill/>
        </p:spPr>
        <p:txBody>
          <a:bodyPr wrap="square" rtlCol="0">
            <a:spAutoFit/>
          </a:bodyPr>
          <a:lstStyle/>
          <a:p>
            <a:r>
              <a:rPr lang="en-US" dirty="0"/>
              <a:t>Aquarium Society of Winnipeg, Winnipeg Canada.</a:t>
            </a:r>
          </a:p>
        </p:txBody>
      </p:sp>
      <p:sp>
        <p:nvSpPr>
          <p:cNvPr id="11" name="TextBox 10">
            <a:extLst>
              <a:ext uri="{FF2B5EF4-FFF2-40B4-BE49-F238E27FC236}">
                <a16:creationId xmlns:a16="http://schemas.microsoft.com/office/drawing/2014/main" id="{52D47820-17AC-4569-9A39-71AF706762CD}"/>
              </a:ext>
            </a:extLst>
          </p:cNvPr>
          <p:cNvSpPr txBox="1"/>
          <p:nvPr/>
        </p:nvSpPr>
        <p:spPr>
          <a:xfrm>
            <a:off x="1529451" y="3541697"/>
            <a:ext cx="7538085" cy="369332"/>
          </a:xfrm>
          <a:prstGeom prst="rect">
            <a:avLst/>
          </a:prstGeom>
          <a:noFill/>
        </p:spPr>
        <p:txBody>
          <a:bodyPr wrap="square" rtlCol="0">
            <a:spAutoFit/>
          </a:bodyPr>
          <a:lstStyle/>
          <a:p>
            <a:r>
              <a:rPr lang="en-US" dirty="0"/>
              <a:t>ASW is currently an active organization.</a:t>
            </a:r>
          </a:p>
        </p:txBody>
      </p:sp>
      <p:sp>
        <p:nvSpPr>
          <p:cNvPr id="12" name="TextBox 11">
            <a:extLst>
              <a:ext uri="{FF2B5EF4-FFF2-40B4-BE49-F238E27FC236}">
                <a16:creationId xmlns:a16="http://schemas.microsoft.com/office/drawing/2014/main" id="{0308CFC7-636B-4C06-AAF8-73DEB6144FD7}"/>
              </a:ext>
            </a:extLst>
          </p:cNvPr>
          <p:cNvSpPr txBox="1"/>
          <p:nvPr/>
        </p:nvSpPr>
        <p:spPr>
          <a:xfrm>
            <a:off x="1543050" y="3945493"/>
            <a:ext cx="9298305" cy="382192"/>
          </a:xfrm>
          <a:prstGeom prst="rect">
            <a:avLst/>
          </a:prstGeom>
          <a:noFill/>
        </p:spPr>
        <p:txBody>
          <a:bodyPr wrap="square" rtlCol="0">
            <a:spAutoFit/>
          </a:bodyPr>
          <a:lstStyle/>
          <a:p>
            <a:r>
              <a:rPr lang="en-US" dirty="0"/>
              <a:t>Greater Portland Aquarium Society, Portland Oregon.</a:t>
            </a:r>
          </a:p>
        </p:txBody>
      </p:sp>
      <p:sp>
        <p:nvSpPr>
          <p:cNvPr id="13" name="TextBox 12">
            <a:extLst>
              <a:ext uri="{FF2B5EF4-FFF2-40B4-BE49-F238E27FC236}">
                <a16:creationId xmlns:a16="http://schemas.microsoft.com/office/drawing/2014/main" id="{D992859D-3384-4435-9A34-1DE32BD26C20}"/>
              </a:ext>
            </a:extLst>
          </p:cNvPr>
          <p:cNvSpPr txBox="1"/>
          <p:nvPr/>
        </p:nvSpPr>
        <p:spPr>
          <a:xfrm>
            <a:off x="1543050" y="4318578"/>
            <a:ext cx="9315450" cy="369332"/>
          </a:xfrm>
          <a:prstGeom prst="rect">
            <a:avLst/>
          </a:prstGeom>
          <a:noFill/>
        </p:spPr>
        <p:txBody>
          <a:bodyPr wrap="square" rtlCol="0">
            <a:spAutoFit/>
          </a:bodyPr>
          <a:lstStyle/>
          <a:p>
            <a:r>
              <a:rPr lang="en-US" dirty="0"/>
              <a:t>PAS is currently an active organization.</a:t>
            </a:r>
          </a:p>
        </p:txBody>
      </p:sp>
      <p:sp>
        <p:nvSpPr>
          <p:cNvPr id="14" name="TextBox 13">
            <a:extLst>
              <a:ext uri="{FF2B5EF4-FFF2-40B4-BE49-F238E27FC236}">
                <a16:creationId xmlns:a16="http://schemas.microsoft.com/office/drawing/2014/main" id="{5E14E531-5051-4959-89C2-DBD1260E7EFD}"/>
              </a:ext>
            </a:extLst>
          </p:cNvPr>
          <p:cNvSpPr txBox="1"/>
          <p:nvPr/>
        </p:nvSpPr>
        <p:spPr>
          <a:xfrm>
            <a:off x="1529451" y="4719567"/>
            <a:ext cx="9092565" cy="369332"/>
          </a:xfrm>
          <a:prstGeom prst="rect">
            <a:avLst/>
          </a:prstGeom>
          <a:noFill/>
        </p:spPr>
        <p:txBody>
          <a:bodyPr wrap="square" rtlCol="0">
            <a:spAutoFit/>
          </a:bodyPr>
          <a:lstStyle/>
          <a:p>
            <a:r>
              <a:rPr lang="en-US" dirty="0"/>
              <a:t>2007 - Northwest Arkansas Aquarium Society, Rogers Arkansas.</a:t>
            </a:r>
          </a:p>
        </p:txBody>
      </p:sp>
      <p:sp>
        <p:nvSpPr>
          <p:cNvPr id="15" name="Rectangle 14">
            <a:extLst>
              <a:ext uri="{FF2B5EF4-FFF2-40B4-BE49-F238E27FC236}">
                <a16:creationId xmlns:a16="http://schemas.microsoft.com/office/drawing/2014/main" id="{1F201855-4274-4BB0-B4E0-5A951B62EEAA}"/>
              </a:ext>
            </a:extLst>
          </p:cNvPr>
          <p:cNvSpPr/>
          <p:nvPr/>
        </p:nvSpPr>
        <p:spPr>
          <a:xfrm>
            <a:off x="1529451" y="5120556"/>
            <a:ext cx="4588692" cy="369332"/>
          </a:xfrm>
          <a:prstGeom prst="rect">
            <a:avLst/>
          </a:prstGeom>
        </p:spPr>
        <p:txBody>
          <a:bodyPr wrap="none">
            <a:spAutoFit/>
          </a:bodyPr>
          <a:lstStyle/>
          <a:p>
            <a:r>
              <a:rPr lang="en-US" dirty="0"/>
              <a:t>NWAAS is currently an active organization.</a:t>
            </a:r>
          </a:p>
        </p:txBody>
      </p:sp>
      <p:sp>
        <p:nvSpPr>
          <p:cNvPr id="17" name="TextBox 16">
            <a:extLst>
              <a:ext uri="{FF2B5EF4-FFF2-40B4-BE49-F238E27FC236}">
                <a16:creationId xmlns:a16="http://schemas.microsoft.com/office/drawing/2014/main" id="{86E77567-5789-4D69-B39F-E06C90BBD488}"/>
              </a:ext>
            </a:extLst>
          </p:cNvPr>
          <p:cNvSpPr txBox="1"/>
          <p:nvPr/>
        </p:nvSpPr>
        <p:spPr>
          <a:xfrm>
            <a:off x="1543050" y="5508195"/>
            <a:ext cx="6075045" cy="369332"/>
          </a:xfrm>
          <a:prstGeom prst="rect">
            <a:avLst/>
          </a:prstGeom>
          <a:noFill/>
        </p:spPr>
        <p:txBody>
          <a:bodyPr wrap="square" rtlCol="0">
            <a:spAutoFit/>
          </a:bodyPr>
          <a:lstStyle/>
          <a:p>
            <a:r>
              <a:rPr lang="en-US" dirty="0"/>
              <a:t>2004 - North American Discus Association</a:t>
            </a:r>
          </a:p>
        </p:txBody>
      </p:sp>
      <p:sp>
        <p:nvSpPr>
          <p:cNvPr id="18" name="TextBox 17">
            <a:extLst>
              <a:ext uri="{FF2B5EF4-FFF2-40B4-BE49-F238E27FC236}">
                <a16:creationId xmlns:a16="http://schemas.microsoft.com/office/drawing/2014/main" id="{A7667142-D99C-44A3-B6F0-E0AA449B34DA}"/>
              </a:ext>
            </a:extLst>
          </p:cNvPr>
          <p:cNvSpPr txBox="1"/>
          <p:nvPr/>
        </p:nvSpPr>
        <p:spPr>
          <a:xfrm>
            <a:off x="1543050" y="5886324"/>
            <a:ext cx="6300099" cy="369332"/>
          </a:xfrm>
          <a:prstGeom prst="rect">
            <a:avLst/>
          </a:prstGeom>
          <a:noFill/>
        </p:spPr>
        <p:txBody>
          <a:bodyPr wrap="square" rtlCol="0">
            <a:spAutoFit/>
          </a:bodyPr>
          <a:lstStyle/>
          <a:p>
            <a:r>
              <a:rPr lang="en-US" dirty="0"/>
              <a:t>???? – Betta </a:t>
            </a:r>
            <a:r>
              <a:rPr lang="en-US" dirty="0" err="1"/>
              <a:t>Habari</a:t>
            </a:r>
            <a:r>
              <a:rPr lang="en-US" dirty="0"/>
              <a:t> folded in 2011</a:t>
            </a:r>
          </a:p>
        </p:txBody>
      </p:sp>
    </p:spTree>
    <p:extLst>
      <p:ext uri="{BB962C8B-B14F-4D97-AF65-F5344CB8AC3E}">
        <p14:creationId xmlns:p14="http://schemas.microsoft.com/office/powerpoint/2010/main" val="17298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CA2E-2F13-4596-92A8-F0EA6BBF743B}"/>
              </a:ext>
            </a:extLst>
          </p:cNvPr>
          <p:cNvSpPr txBox="1"/>
          <p:nvPr/>
        </p:nvSpPr>
        <p:spPr>
          <a:xfrm>
            <a:off x="377190" y="468630"/>
            <a:ext cx="9086850" cy="923330"/>
          </a:xfrm>
          <a:prstGeom prst="rect">
            <a:avLst/>
          </a:prstGeom>
          <a:noFill/>
        </p:spPr>
        <p:txBody>
          <a:bodyPr wrap="square" rtlCol="0">
            <a:spAutoFit/>
          </a:bodyPr>
          <a:lstStyle/>
          <a:p>
            <a:r>
              <a:rPr lang="en-US" dirty="0"/>
              <a:t>I first learned of FOTAS through on a date with Lee Ann in 2002.  While visiting Amazonia, Caroline Estes told us of a convention called FOTAS that was taking place in Clear Lake Texas.</a:t>
            </a:r>
          </a:p>
        </p:txBody>
      </p:sp>
      <p:sp>
        <p:nvSpPr>
          <p:cNvPr id="5" name="TextBox 4">
            <a:extLst>
              <a:ext uri="{FF2B5EF4-FFF2-40B4-BE49-F238E27FC236}">
                <a16:creationId xmlns:a16="http://schemas.microsoft.com/office/drawing/2014/main" id="{5C108F46-C5FF-4299-A1CD-563551A91A16}"/>
              </a:ext>
            </a:extLst>
          </p:cNvPr>
          <p:cNvSpPr txBox="1"/>
          <p:nvPr/>
        </p:nvSpPr>
        <p:spPr>
          <a:xfrm>
            <a:off x="377190" y="1771650"/>
            <a:ext cx="9166860" cy="369332"/>
          </a:xfrm>
          <a:prstGeom prst="rect">
            <a:avLst/>
          </a:prstGeom>
          <a:noFill/>
        </p:spPr>
        <p:txBody>
          <a:bodyPr wrap="square" rtlCol="0">
            <a:spAutoFit/>
          </a:bodyPr>
          <a:lstStyle/>
          <a:p>
            <a:r>
              <a:rPr lang="en-US" dirty="0"/>
              <a:t>I had no idea what FOTAS meant, only that is was a Fish show!</a:t>
            </a:r>
          </a:p>
        </p:txBody>
      </p:sp>
      <p:sp>
        <p:nvSpPr>
          <p:cNvPr id="6" name="TextBox 5">
            <a:extLst>
              <a:ext uri="{FF2B5EF4-FFF2-40B4-BE49-F238E27FC236}">
                <a16:creationId xmlns:a16="http://schemas.microsoft.com/office/drawing/2014/main" id="{64C1C1C6-121B-4CE7-B7C9-D6C0E924880B}"/>
              </a:ext>
            </a:extLst>
          </p:cNvPr>
          <p:cNvSpPr txBox="1"/>
          <p:nvPr/>
        </p:nvSpPr>
        <p:spPr>
          <a:xfrm>
            <a:off x="377190" y="2520672"/>
            <a:ext cx="9166860" cy="369332"/>
          </a:xfrm>
          <a:prstGeom prst="rect">
            <a:avLst/>
          </a:prstGeom>
          <a:noFill/>
        </p:spPr>
        <p:txBody>
          <a:bodyPr wrap="square" rtlCol="0">
            <a:spAutoFit/>
          </a:bodyPr>
          <a:lstStyle/>
          <a:p>
            <a:r>
              <a:rPr lang="en-US" dirty="0"/>
              <a:t>We had a wonderful time there and the rest is history.</a:t>
            </a:r>
          </a:p>
        </p:txBody>
      </p:sp>
    </p:spTree>
    <p:extLst>
      <p:ext uri="{BB962C8B-B14F-4D97-AF65-F5344CB8AC3E}">
        <p14:creationId xmlns:p14="http://schemas.microsoft.com/office/powerpoint/2010/main" val="1260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871B46-0AA8-4AFF-B6F0-1A3B4D95005D}"/>
              </a:ext>
            </a:extLst>
          </p:cNvPr>
          <p:cNvSpPr txBox="1"/>
          <p:nvPr/>
        </p:nvSpPr>
        <p:spPr>
          <a:xfrm>
            <a:off x="822960" y="308610"/>
            <a:ext cx="7978140" cy="369332"/>
          </a:xfrm>
          <a:prstGeom prst="rect">
            <a:avLst/>
          </a:prstGeom>
          <a:noFill/>
        </p:spPr>
        <p:txBody>
          <a:bodyPr wrap="square" rtlCol="0">
            <a:spAutoFit/>
          </a:bodyPr>
          <a:lstStyle/>
          <a:p>
            <a:r>
              <a:rPr lang="en-US" dirty="0"/>
              <a:t>???? – Dallas Killifish Association</a:t>
            </a:r>
          </a:p>
        </p:txBody>
      </p:sp>
      <p:sp>
        <p:nvSpPr>
          <p:cNvPr id="3" name="TextBox 2">
            <a:extLst>
              <a:ext uri="{FF2B5EF4-FFF2-40B4-BE49-F238E27FC236}">
                <a16:creationId xmlns:a16="http://schemas.microsoft.com/office/drawing/2014/main" id="{5060AD4F-D526-4B20-B6CF-135D7C3C4D55}"/>
              </a:ext>
            </a:extLst>
          </p:cNvPr>
          <p:cNvSpPr txBox="1"/>
          <p:nvPr/>
        </p:nvSpPr>
        <p:spPr>
          <a:xfrm>
            <a:off x="822960" y="677942"/>
            <a:ext cx="6972300" cy="369332"/>
          </a:xfrm>
          <a:prstGeom prst="rect">
            <a:avLst/>
          </a:prstGeom>
          <a:noFill/>
        </p:spPr>
        <p:txBody>
          <a:bodyPr wrap="square" rtlCol="0">
            <a:spAutoFit/>
          </a:bodyPr>
          <a:lstStyle/>
          <a:p>
            <a:r>
              <a:rPr lang="en-US" dirty="0"/>
              <a:t>2009 - North American Discus Association</a:t>
            </a:r>
          </a:p>
        </p:txBody>
      </p:sp>
    </p:spTree>
    <p:extLst>
      <p:ext uri="{BB962C8B-B14F-4D97-AF65-F5344CB8AC3E}">
        <p14:creationId xmlns:p14="http://schemas.microsoft.com/office/powerpoint/2010/main" val="244808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FC4FD-5DF7-47FA-94EF-E7C18805F092}"/>
              </a:ext>
            </a:extLst>
          </p:cNvPr>
          <p:cNvSpPr txBox="1"/>
          <p:nvPr/>
        </p:nvSpPr>
        <p:spPr>
          <a:xfrm>
            <a:off x="4194810" y="354330"/>
            <a:ext cx="3989070" cy="369332"/>
          </a:xfrm>
          <a:prstGeom prst="rect">
            <a:avLst/>
          </a:prstGeom>
          <a:noFill/>
        </p:spPr>
        <p:txBody>
          <a:bodyPr wrap="square" rtlCol="0">
            <a:spAutoFit/>
          </a:bodyPr>
          <a:lstStyle/>
          <a:p>
            <a:r>
              <a:rPr lang="en-US" dirty="0"/>
              <a:t>FOTAS Convention Hosts</a:t>
            </a:r>
          </a:p>
        </p:txBody>
      </p:sp>
      <p:sp>
        <p:nvSpPr>
          <p:cNvPr id="3" name="TextBox 2">
            <a:extLst>
              <a:ext uri="{FF2B5EF4-FFF2-40B4-BE49-F238E27FC236}">
                <a16:creationId xmlns:a16="http://schemas.microsoft.com/office/drawing/2014/main" id="{42008613-EF0E-43E6-B165-70A82A9DB83F}"/>
              </a:ext>
            </a:extLst>
          </p:cNvPr>
          <p:cNvSpPr txBox="1"/>
          <p:nvPr/>
        </p:nvSpPr>
        <p:spPr>
          <a:xfrm>
            <a:off x="411480" y="871359"/>
            <a:ext cx="11064240" cy="6370975"/>
          </a:xfrm>
          <a:prstGeom prst="rect">
            <a:avLst/>
          </a:prstGeom>
          <a:noFill/>
        </p:spPr>
        <p:txBody>
          <a:bodyPr wrap="square" rtlCol="0">
            <a:spAutoFit/>
          </a:bodyPr>
          <a:lstStyle/>
          <a:p>
            <a:pPr marL="228600" indent="-228600">
              <a:buAutoNum type="arabicPlain" startAt="1952"/>
            </a:pPr>
            <a:r>
              <a:rPr lang="en-US" sz="1200" dirty="0"/>
              <a:t> 	Corpus Christi TX			Organizational Meeting				*Not a convention per se	</a:t>
            </a:r>
          </a:p>
          <a:p>
            <a:pPr marL="228600" indent="-228600">
              <a:buAutoNum type="arabicPlain" startAt="1952"/>
            </a:pPr>
            <a:r>
              <a:rPr lang="en-US" sz="1200" dirty="0"/>
              <a:t> 	San Antonio TX			Alamo Aquarium Society				*Meeting held at Rockport TX also in 1953			</a:t>
            </a:r>
          </a:p>
          <a:p>
            <a:pPr marL="228600" indent="-228600">
              <a:buAutoNum type="arabicPlain" startAt="1952"/>
            </a:pPr>
            <a:r>
              <a:rPr lang="en-US" sz="1200" dirty="0"/>
              <a:t> 	Galveston TX				Houston Aquarium Society</a:t>
            </a:r>
          </a:p>
          <a:p>
            <a:pPr marL="228600" indent="-228600">
              <a:buAutoNum type="arabicPlain" startAt="1952"/>
            </a:pPr>
            <a:r>
              <a:rPr lang="en-US" sz="1200" dirty="0"/>
              <a:t> 	Corpus Christi			Alamo Aquarium Society			</a:t>
            </a:r>
          </a:p>
          <a:p>
            <a:pPr marL="228600" indent="-228600">
              <a:buAutoNum type="arabicPlain" startAt="1952"/>
            </a:pPr>
            <a:r>
              <a:rPr lang="en-US" sz="1200" dirty="0"/>
              <a:t> 	Austin TX				Austin Aquarium Society</a:t>
            </a:r>
          </a:p>
          <a:p>
            <a:pPr marL="228600" indent="-228600">
              <a:buAutoNum type="arabicPlain" startAt="1952"/>
            </a:pPr>
            <a:r>
              <a:rPr lang="en-US" sz="1200" dirty="0"/>
              <a:t> 	Dallas TX				Dallas Aquarium Society</a:t>
            </a:r>
          </a:p>
          <a:p>
            <a:pPr marL="228600" indent="-228600">
              <a:buAutoNum type="arabicPlain" startAt="1952"/>
            </a:pPr>
            <a:r>
              <a:rPr lang="en-US" sz="1200" dirty="0"/>
              <a:t> 	Fort Worth TX			Fort Worth Aquarium Society</a:t>
            </a:r>
          </a:p>
          <a:p>
            <a:pPr marL="228600" indent="-228600">
              <a:buAutoNum type="arabicPlain" startAt="1952"/>
            </a:pPr>
            <a:r>
              <a:rPr lang="en-US" sz="1200" dirty="0"/>
              <a:t> 	Corpus Christi			Corpus Christi Aquarium Society</a:t>
            </a:r>
          </a:p>
          <a:p>
            <a:pPr marL="228600" indent="-228600">
              <a:buAutoNum type="arabicPlain" startAt="1952"/>
            </a:pPr>
            <a:r>
              <a:rPr lang="en-US" sz="1200" dirty="0"/>
              <a:t> 	Dallas TX				Tropical Fish Hobbyists of Dallas</a:t>
            </a:r>
          </a:p>
          <a:p>
            <a:pPr marL="228600" indent="-228600">
              <a:buAutoNum type="arabicPlain" startAt="1952"/>
            </a:pPr>
            <a:r>
              <a:rPr lang="en-US" sz="1200" dirty="0"/>
              <a:t> 	Lake Texoma TX/OK			Lake Texoma Aquarium Society</a:t>
            </a:r>
          </a:p>
          <a:p>
            <a:pPr marL="228600" indent="-228600">
              <a:buAutoNum type="arabicPlain" startAt="1952"/>
            </a:pPr>
            <a:r>
              <a:rPr lang="en-US" sz="1200" dirty="0"/>
              <a:t> 	San Antonio TX			Alamo Aquarium Society</a:t>
            </a:r>
          </a:p>
          <a:p>
            <a:pPr marL="228600" indent="-228600">
              <a:buAutoNum type="arabicPlain" startAt="1952"/>
            </a:pPr>
            <a:r>
              <a:rPr lang="en-US" sz="1200" dirty="0"/>
              <a:t> 	Houston TX				Houston Aquarium Society</a:t>
            </a:r>
          </a:p>
          <a:p>
            <a:pPr marL="228600" indent="-228600">
              <a:buAutoNum type="arabicPlain" startAt="1952"/>
            </a:pPr>
            <a:r>
              <a:rPr lang="en-US" sz="1200" dirty="0"/>
              <a:t> 	San Antonio TX			Aquatic Researchers of San Antonio</a:t>
            </a:r>
          </a:p>
          <a:p>
            <a:pPr marL="228600" indent="-228600">
              <a:buAutoNum type="arabicPlain" startAt="1952"/>
            </a:pPr>
            <a:r>
              <a:rPr lang="en-US" sz="1200" dirty="0"/>
              <a:t> 	Dallas TX				Dallas Aquarium Society</a:t>
            </a:r>
          </a:p>
          <a:p>
            <a:pPr marL="228600" indent="-228600">
              <a:buAutoNum type="arabicPlain" startAt="1952"/>
            </a:pPr>
            <a:r>
              <a:rPr lang="en-US" sz="1200" dirty="0"/>
              <a:t> 	Houston TX				Houston Aquarium Society</a:t>
            </a:r>
          </a:p>
          <a:p>
            <a:pPr marL="228600" indent="-228600">
              <a:buAutoNum type="arabicPlain" startAt="1952"/>
            </a:pPr>
            <a:r>
              <a:rPr lang="en-US" sz="1200" dirty="0"/>
              <a:t> 	Fort Worth TX			Fort Worth Aquarium Society</a:t>
            </a:r>
          </a:p>
          <a:p>
            <a:pPr marL="228600" indent="-228600">
              <a:buAutoNum type="arabicPlain" startAt="1952"/>
            </a:pPr>
            <a:r>
              <a:rPr lang="en-US" sz="1200" dirty="0"/>
              <a:t> 	Dallas TX				Dallas Aquarium Society</a:t>
            </a:r>
          </a:p>
          <a:p>
            <a:pPr marL="228600" indent="-228600">
              <a:buAutoNum type="arabicPlain" startAt="1952"/>
            </a:pPr>
            <a:r>
              <a:rPr lang="en-US" sz="1200" dirty="0"/>
              <a:t> 	Lubbock TX				South Plains Aquarium Society</a:t>
            </a:r>
          </a:p>
          <a:p>
            <a:pPr marL="228600" indent="-228600">
              <a:buAutoNum type="arabicPlain" startAt="1952"/>
            </a:pPr>
            <a:r>
              <a:rPr lang="en-US" sz="1200" dirty="0"/>
              <a:t> 	Amarillo TX				High Plains Aquarium Society</a:t>
            </a:r>
          </a:p>
          <a:p>
            <a:pPr marL="228600" indent="-228600">
              <a:buAutoNum type="arabicPlain" startAt="1952"/>
            </a:pPr>
            <a:r>
              <a:rPr lang="en-US" sz="1200" dirty="0"/>
              <a:t> 	San Antonio TX			Alamo Aquarium Society</a:t>
            </a:r>
          </a:p>
          <a:p>
            <a:pPr marL="228600" indent="-228600">
              <a:buAutoNum type="arabicPlain" startAt="1952"/>
            </a:pPr>
            <a:r>
              <a:rPr lang="en-US" sz="1200" dirty="0"/>
              <a:t> 	Dallas TX				Tropical Fish Hobbyists of Dallas</a:t>
            </a:r>
          </a:p>
          <a:p>
            <a:pPr marL="228600" indent="-228600">
              <a:buAutoNum type="arabicPlain" startAt="1952"/>
            </a:pPr>
            <a:r>
              <a:rPr lang="en-US" sz="1200" dirty="0"/>
              <a:t> 	Houston TX				Houston Aquarium Society</a:t>
            </a:r>
          </a:p>
          <a:p>
            <a:pPr marL="228600" indent="-228600">
              <a:buAutoNum type="arabicPlain" startAt="1952"/>
            </a:pPr>
            <a:r>
              <a:rPr lang="en-US" sz="1200" dirty="0"/>
              <a:t> 	Fort Worth TX			Fort Worth Aquarium Society</a:t>
            </a:r>
          </a:p>
          <a:p>
            <a:pPr marL="228600" indent="-228600">
              <a:buAutoNum type="arabicPlain" startAt="1952"/>
            </a:pPr>
            <a:r>
              <a:rPr lang="en-US" sz="1200" dirty="0"/>
              <a:t> 	Arlington TX				Arlington Aquarium Society	</a:t>
            </a:r>
          </a:p>
          <a:p>
            <a:pPr marL="228600" indent="-228600">
              <a:buAutoNum type="arabicPlain" startAt="1952"/>
            </a:pPr>
            <a:r>
              <a:rPr lang="en-US" sz="1200" dirty="0"/>
              <a:t> 	Austin TX				Austin Aquarium Society</a:t>
            </a:r>
          </a:p>
          <a:p>
            <a:pPr marL="228600" indent="-228600">
              <a:buAutoNum type="arabicPlain" startAt="1952"/>
            </a:pPr>
            <a:r>
              <a:rPr lang="en-US" sz="1200" dirty="0"/>
              <a:t> 	Bryan TX				Brazos Valley Aquarium Society</a:t>
            </a:r>
          </a:p>
          <a:p>
            <a:pPr marL="228600" indent="-228600">
              <a:buAutoNum type="arabicPlain" startAt="1952"/>
            </a:pPr>
            <a:r>
              <a:rPr lang="en-US" sz="1200" dirty="0"/>
              <a:t> 	San Antonio TX			Alamo Aquarium Society</a:t>
            </a:r>
          </a:p>
          <a:p>
            <a:pPr marL="228600" indent="-228600">
              <a:buAutoNum type="arabicPlain" startAt="1952"/>
            </a:pPr>
            <a:r>
              <a:rPr lang="en-US" sz="1200" dirty="0"/>
              <a:t> 	Waco TX				Centex Aquarium Society</a:t>
            </a:r>
          </a:p>
          <a:p>
            <a:pPr marL="228600" indent="-228600">
              <a:buAutoNum type="arabicPlain" startAt="1952"/>
            </a:pPr>
            <a:r>
              <a:rPr lang="en-US" sz="1200" dirty="0"/>
              <a:t> 	Houston TX				Houston Aquarium Society</a:t>
            </a:r>
          </a:p>
          <a:p>
            <a:pPr marL="228600" indent="-228600">
              <a:buAutoNum type="arabicPlain" startAt="1981"/>
            </a:pPr>
            <a:r>
              <a:rPr lang="en-US" sz="1200" dirty="0"/>
              <a:t> 	College Station TX			Brazos Valley Aquarium Society</a:t>
            </a:r>
          </a:p>
          <a:p>
            <a:pPr marL="228600" indent="-228600">
              <a:buAutoNum type="arabicPlain" startAt="1981"/>
            </a:pPr>
            <a:r>
              <a:rPr lang="en-US" sz="1200" dirty="0"/>
              <a:t> 	San Antonio TX			Alamo Aquarium Society</a:t>
            </a:r>
          </a:p>
          <a:p>
            <a:pPr marL="228600" indent="-228600">
              <a:buAutoNum type="arabicPlain" startAt="1981"/>
            </a:pPr>
            <a:r>
              <a:rPr lang="en-US" sz="1200" dirty="0"/>
              <a:t> 	Houston TX				Houston Aquarium Society</a:t>
            </a:r>
          </a:p>
          <a:p>
            <a:pPr marL="228600" indent="-228600">
              <a:buAutoNum type="arabicPlain" startAt="1952"/>
            </a:pPr>
            <a:endParaRPr lang="en-US" sz="1200" dirty="0"/>
          </a:p>
          <a:p>
            <a:pPr lvl="1"/>
            <a:endParaRPr lang="en-US" sz="1200" dirty="0"/>
          </a:p>
        </p:txBody>
      </p:sp>
    </p:spTree>
    <p:extLst>
      <p:ext uri="{BB962C8B-B14F-4D97-AF65-F5344CB8AC3E}">
        <p14:creationId xmlns:p14="http://schemas.microsoft.com/office/powerpoint/2010/main" val="192766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32D45-118F-4CB9-A1FD-BC33B94D3635}"/>
              </a:ext>
            </a:extLst>
          </p:cNvPr>
          <p:cNvSpPr txBox="1"/>
          <p:nvPr/>
        </p:nvSpPr>
        <p:spPr>
          <a:xfrm>
            <a:off x="434340" y="0"/>
            <a:ext cx="9772650" cy="7478970"/>
          </a:xfrm>
          <a:prstGeom prst="rect">
            <a:avLst/>
          </a:prstGeom>
          <a:noFill/>
        </p:spPr>
        <p:txBody>
          <a:bodyPr wrap="square" rtlCol="0">
            <a:spAutoFit/>
          </a:bodyPr>
          <a:lstStyle/>
          <a:p>
            <a:r>
              <a:rPr lang="en-US" sz="1200" dirty="0"/>
              <a:t>1984 	College Station TX			Brazos Valley Aquarium Society</a:t>
            </a:r>
          </a:p>
          <a:p>
            <a:pPr marL="228600" indent="-228600">
              <a:buAutoNum type="arabicPlain" startAt="1985"/>
            </a:pPr>
            <a:r>
              <a:rPr lang="en-US" sz="1200" dirty="0"/>
              <a:t> 	Dallas TX				Texas Cichlid Association	</a:t>
            </a:r>
          </a:p>
          <a:p>
            <a:pPr marL="228600" indent="-228600">
              <a:buAutoNum type="arabicPlain" startAt="1985"/>
            </a:pPr>
            <a:r>
              <a:rPr lang="en-US" sz="1200" dirty="0"/>
              <a:t> 	Galveston TX				Houston Aquarium Society</a:t>
            </a:r>
          </a:p>
          <a:p>
            <a:r>
              <a:rPr lang="en-US" sz="1200" dirty="0"/>
              <a:t>1987 	San Antonio TX			Alamo Aquarium Society</a:t>
            </a:r>
          </a:p>
          <a:p>
            <a:r>
              <a:rPr lang="en-US" sz="1200" dirty="0"/>
              <a:t>1988 	College Station TX			Brazos Valley Aquarium Society</a:t>
            </a:r>
          </a:p>
          <a:p>
            <a:r>
              <a:rPr lang="en-US" sz="1200" dirty="0"/>
              <a:t>1989 	Austin TX				Capital Aquarium Society</a:t>
            </a:r>
          </a:p>
          <a:p>
            <a:r>
              <a:rPr lang="en-US" sz="1200" dirty="0"/>
              <a:t>1990 	Grand Prairie TX			Texas Cichlid Association</a:t>
            </a:r>
          </a:p>
          <a:p>
            <a:r>
              <a:rPr lang="en-US" sz="1200" dirty="0"/>
              <a:t>1991 	Houston TX				Houston Aquarium Society</a:t>
            </a:r>
          </a:p>
          <a:p>
            <a:r>
              <a:rPr lang="en-US" sz="1200" dirty="0"/>
              <a:t>1992 	San Antonio TX			Alamo Aquarium Society</a:t>
            </a:r>
          </a:p>
          <a:p>
            <a:r>
              <a:rPr lang="en-US" sz="1200" dirty="0"/>
              <a:t>1993 	College Station TX			Brazos Valley Aquarium Society</a:t>
            </a:r>
          </a:p>
          <a:p>
            <a:r>
              <a:rPr lang="en-US" sz="1200" dirty="0"/>
              <a:t>1994 	Austin TX				Capital Aquarium Society</a:t>
            </a:r>
          </a:p>
          <a:p>
            <a:r>
              <a:rPr lang="en-US" sz="1200" dirty="0"/>
              <a:t>1995 	Fort Worth TX			Texas Cichlid Association</a:t>
            </a:r>
          </a:p>
          <a:p>
            <a:r>
              <a:rPr lang="en-US" sz="1200" dirty="0"/>
              <a:t>1996 	Houston TX				Houston Aquarium Society</a:t>
            </a:r>
          </a:p>
          <a:p>
            <a:r>
              <a:rPr lang="en-US" sz="1200" dirty="0"/>
              <a:t>1997 	San Antonio TX			Alamo Aquarium Society</a:t>
            </a:r>
          </a:p>
          <a:p>
            <a:r>
              <a:rPr lang="en-US" sz="1200" dirty="0"/>
              <a:t>1998 	College Station TX			Brazos Valley Aquarium Society</a:t>
            </a:r>
          </a:p>
          <a:p>
            <a:r>
              <a:rPr lang="en-US" sz="1200" dirty="0"/>
              <a:t>1999 	Fort Worth TX			Texas Cichlid Association</a:t>
            </a:r>
          </a:p>
          <a:p>
            <a:r>
              <a:rPr lang="en-US" sz="1200" dirty="0"/>
              <a:t>2000 	Houston TX				Houston Aquarium Society</a:t>
            </a:r>
          </a:p>
          <a:p>
            <a:r>
              <a:rPr lang="en-US" sz="1200" dirty="0"/>
              <a:t>2001 	College Station TX			Brazos Valley Aquarium Society</a:t>
            </a:r>
          </a:p>
          <a:p>
            <a:r>
              <a:rPr lang="en-US" sz="1200" dirty="0"/>
              <a:t>2002 	Arlington TX				Texas Cichlid Association</a:t>
            </a:r>
          </a:p>
          <a:p>
            <a:r>
              <a:rPr lang="en-US" sz="1200" dirty="0"/>
              <a:t>2003 	Clear Lake TX			Houston Aquarium Society</a:t>
            </a:r>
          </a:p>
          <a:p>
            <a:r>
              <a:rPr lang="en-US" sz="1200" dirty="0"/>
              <a:t>2004 	Arlington TX				Texas Cichlid Association</a:t>
            </a:r>
          </a:p>
          <a:p>
            <a:r>
              <a:rPr lang="en-US" sz="1200" dirty="0"/>
              <a:t>2005 	College Station TX			Brazos Valley Aquarium Society</a:t>
            </a:r>
          </a:p>
          <a:p>
            <a:r>
              <a:rPr lang="en-US" sz="1200" dirty="0"/>
              <a:t>2006 	Houston TX				Houston Aquarium Society</a:t>
            </a:r>
          </a:p>
          <a:p>
            <a:r>
              <a:rPr lang="en-US" sz="1200" dirty="0"/>
              <a:t>2007 	San Antonio TX			Hill Country Cichlid Club</a:t>
            </a:r>
          </a:p>
          <a:p>
            <a:r>
              <a:rPr lang="en-US" sz="1200" dirty="0"/>
              <a:t>2008 	Irving TX				Texas Cichlid Association</a:t>
            </a:r>
          </a:p>
          <a:p>
            <a:r>
              <a:rPr lang="en-US" sz="1200" dirty="0"/>
              <a:t>2009 	Houston TX				Houston Aquarium Society</a:t>
            </a:r>
          </a:p>
          <a:p>
            <a:r>
              <a:rPr lang="en-US" sz="1200" dirty="0"/>
              <a:t>2010 	Oklahoma City OK			Oklahoma Aquarium Association</a:t>
            </a:r>
          </a:p>
          <a:p>
            <a:r>
              <a:rPr lang="en-US" sz="1200" dirty="0"/>
              <a:t>2011 	San Antonio TX			Hill Country Cichlid Club</a:t>
            </a:r>
          </a:p>
          <a:p>
            <a:r>
              <a:rPr lang="en-US" sz="1200" dirty="0"/>
              <a:t>2012  	Arlington TX				Texas Cichlid Association</a:t>
            </a:r>
          </a:p>
          <a:p>
            <a:r>
              <a:rPr lang="en-US" sz="1200" dirty="0"/>
              <a:t>2013 	Houston TX				Houston Aquarium Society</a:t>
            </a:r>
          </a:p>
          <a:p>
            <a:r>
              <a:rPr lang="en-US" sz="1200" dirty="0"/>
              <a:t>2014 	San Antonio TX			Hill Country Cichlid Club</a:t>
            </a:r>
          </a:p>
          <a:p>
            <a:r>
              <a:rPr lang="en-US" sz="1200" dirty="0"/>
              <a:t>2015 	Arlington TX				Texas Cichlid Association</a:t>
            </a:r>
          </a:p>
          <a:p>
            <a:r>
              <a:rPr lang="en-US" sz="1200" dirty="0"/>
              <a:t>2016 	San Antonio TX			Hill Country Cichlid Club</a:t>
            </a:r>
          </a:p>
          <a:p>
            <a:pPr marL="228600" indent="-228600">
              <a:buAutoNum type="arabicPlain" startAt="2017"/>
            </a:pPr>
            <a:r>
              <a:rPr lang="en-US" sz="1200" dirty="0"/>
              <a:t> 	Clear Lake TX			Houston Aquarium Society &amp; Houston Cichlid Club</a:t>
            </a:r>
          </a:p>
          <a:p>
            <a:pPr marL="228600" indent="-228600">
              <a:buAutoNum type="arabicPlain" startAt="2018"/>
            </a:pPr>
            <a:r>
              <a:rPr lang="en-US" sz="1200" dirty="0"/>
              <a:t> 	San Antonio TX			Hill Country Cichlid Club &amp; Oklahoma Aquarium Association</a:t>
            </a:r>
          </a:p>
          <a:p>
            <a:pPr marL="228600" indent="-228600">
              <a:buAutoNum type="arabicPlain" startAt="2018"/>
            </a:pPr>
            <a:r>
              <a:rPr lang="en-US" sz="1200" dirty="0"/>
              <a:t> 	Baton Rouge LA			Southeast Louisiana Aquarium Society</a:t>
            </a:r>
          </a:p>
          <a:p>
            <a:pPr marL="228600" indent="-228600">
              <a:buAutoNum type="arabicPlain" startAt="2018"/>
            </a:pPr>
            <a:r>
              <a:rPr lang="en-US" sz="1200" dirty="0"/>
              <a:t> 	Austin TX				Greater Austin Aquarium Society </a:t>
            </a:r>
          </a:p>
          <a:p>
            <a:pPr marL="228600" indent="-228600">
              <a:buAutoNum type="arabicPlain" startAt="2017"/>
            </a:pPr>
            <a:endParaRPr lang="en-US" sz="1200" dirty="0"/>
          </a:p>
          <a:p>
            <a:pPr marL="228600" indent="-228600">
              <a:buAutoNum type="arabicPlain" startAt="1981"/>
            </a:pPr>
            <a:endParaRPr lang="en-US" sz="1200" dirty="0"/>
          </a:p>
        </p:txBody>
      </p:sp>
    </p:spTree>
    <p:extLst>
      <p:ext uri="{BB962C8B-B14F-4D97-AF65-F5344CB8AC3E}">
        <p14:creationId xmlns:p14="http://schemas.microsoft.com/office/powerpoint/2010/main" val="414973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5579EAC-89EB-466D-859F-148977E617AD}"/>
              </a:ext>
            </a:extLst>
          </p:cNvPr>
          <p:cNvGraphicFramePr>
            <a:graphicFrameLocks/>
          </p:cNvGraphicFramePr>
          <p:nvPr>
            <p:extLst>
              <p:ext uri="{D42A27DB-BD31-4B8C-83A1-F6EECF244321}">
                <p14:modId xmlns:p14="http://schemas.microsoft.com/office/powerpoint/2010/main" val="4294952869"/>
              </p:ext>
            </p:extLst>
          </p:nvPr>
        </p:nvGraphicFramePr>
        <p:xfrm>
          <a:off x="200890" y="240030"/>
          <a:ext cx="11333019" cy="6515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67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858D72C-57CC-47AB-96FF-0DF47F0F84A2}"/>
              </a:ext>
            </a:extLst>
          </p:cNvPr>
          <p:cNvGraphicFramePr>
            <a:graphicFrameLocks/>
          </p:cNvGraphicFramePr>
          <p:nvPr>
            <p:extLst>
              <p:ext uri="{D42A27DB-BD31-4B8C-83A1-F6EECF244321}">
                <p14:modId xmlns:p14="http://schemas.microsoft.com/office/powerpoint/2010/main" val="1649905158"/>
              </p:ext>
            </p:extLst>
          </p:nvPr>
        </p:nvGraphicFramePr>
        <p:xfrm>
          <a:off x="285750" y="125730"/>
          <a:ext cx="11338560" cy="649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06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E083D-7E6C-4772-B399-154BE06ED83C}"/>
              </a:ext>
            </a:extLst>
          </p:cNvPr>
          <p:cNvSpPr txBox="1"/>
          <p:nvPr/>
        </p:nvSpPr>
        <p:spPr>
          <a:xfrm>
            <a:off x="3497580" y="137160"/>
            <a:ext cx="6172200" cy="769441"/>
          </a:xfrm>
          <a:prstGeom prst="rect">
            <a:avLst/>
          </a:prstGeom>
          <a:noFill/>
        </p:spPr>
        <p:txBody>
          <a:bodyPr wrap="square" rtlCol="0">
            <a:spAutoFit/>
          </a:bodyPr>
          <a:lstStyle/>
          <a:p>
            <a:r>
              <a:rPr lang="en-US" sz="4400" dirty="0"/>
              <a:t>Altruism Award</a:t>
            </a:r>
          </a:p>
        </p:txBody>
      </p:sp>
      <p:sp>
        <p:nvSpPr>
          <p:cNvPr id="3" name="TextBox 2">
            <a:extLst>
              <a:ext uri="{FF2B5EF4-FFF2-40B4-BE49-F238E27FC236}">
                <a16:creationId xmlns:a16="http://schemas.microsoft.com/office/drawing/2014/main" id="{20E3D7CE-911F-4FAF-8D6F-73E91A286E81}"/>
              </a:ext>
            </a:extLst>
          </p:cNvPr>
          <p:cNvSpPr txBox="1"/>
          <p:nvPr/>
        </p:nvSpPr>
        <p:spPr>
          <a:xfrm>
            <a:off x="605790" y="1002447"/>
            <a:ext cx="9772650" cy="5632311"/>
          </a:xfrm>
          <a:prstGeom prst="rect">
            <a:avLst/>
          </a:prstGeom>
          <a:noFill/>
        </p:spPr>
        <p:txBody>
          <a:bodyPr wrap="square" rtlCol="0">
            <a:spAutoFit/>
          </a:bodyPr>
          <a:lstStyle/>
          <a:p>
            <a:r>
              <a:rPr lang="en-US" dirty="0"/>
              <a:t>1980. FOTAS established the Raymond Head and Ernest May Altruism Award to honor a person who has contributed to the aquarium hobby in Texas in a significant way. </a:t>
            </a:r>
          </a:p>
          <a:p>
            <a:endParaRPr lang="en-US" dirty="0"/>
          </a:p>
          <a:p>
            <a:r>
              <a:rPr lang="en-US" dirty="0"/>
              <a:t>1980 – Hazel Hall								2003 – Terri Wilkinson</a:t>
            </a:r>
          </a:p>
          <a:p>
            <a:r>
              <a:rPr lang="en-US" dirty="0"/>
              <a:t>1981 – Hal Collins								2007 – Caroline Estes</a:t>
            </a:r>
          </a:p>
          <a:p>
            <a:r>
              <a:rPr lang="en-US" dirty="0"/>
              <a:t>1982 – Keith Arnold							???? – Dave Schumacher</a:t>
            </a:r>
          </a:p>
          <a:p>
            <a:r>
              <a:rPr lang="en-US" dirty="0"/>
              <a:t>1983 – Ed Makowski							???? – Marvin and Kathy England</a:t>
            </a:r>
          </a:p>
          <a:p>
            <a:r>
              <a:rPr lang="en-US" dirty="0"/>
              <a:t>1984 – Bob Christenson						2010 – Charles Jones </a:t>
            </a:r>
          </a:p>
          <a:p>
            <a:r>
              <a:rPr lang="en-US" dirty="0"/>
              <a:t>1985 - Lou Harris								2011 – Robert Coffee</a:t>
            </a:r>
          </a:p>
          <a:p>
            <a:r>
              <a:rPr lang="en-US" dirty="0"/>
              <a:t>1986 – Silva St. Germain						???? – Irene </a:t>
            </a:r>
            <a:r>
              <a:rPr lang="en-US" dirty="0" err="1"/>
              <a:t>Bozak</a:t>
            </a:r>
            <a:endParaRPr lang="en-US" dirty="0"/>
          </a:p>
          <a:p>
            <a:r>
              <a:rPr lang="en-US" dirty="0"/>
              <a:t>1987 – Buck Hall								???? – Ralph </a:t>
            </a:r>
            <a:r>
              <a:rPr lang="en-US" dirty="0" err="1"/>
              <a:t>DeBoard</a:t>
            </a:r>
            <a:endParaRPr lang="en-US" dirty="0"/>
          </a:p>
          <a:p>
            <a:r>
              <a:rPr lang="en-US" dirty="0"/>
              <a:t>1989 – Kenneth L. </a:t>
            </a:r>
            <a:r>
              <a:rPr lang="en-US" dirty="0" err="1"/>
              <a:t>Bennight</a:t>
            </a:r>
            <a:r>
              <a:rPr lang="en-US" dirty="0"/>
              <a:t>, Jr.</a:t>
            </a:r>
          </a:p>
          <a:p>
            <a:r>
              <a:rPr lang="en-US" dirty="0"/>
              <a:t>1990 – Dan Martin</a:t>
            </a:r>
          </a:p>
          <a:p>
            <a:r>
              <a:rPr lang="en-US" dirty="0"/>
              <a:t>1991 – Caroline Estes</a:t>
            </a:r>
          </a:p>
          <a:p>
            <a:r>
              <a:rPr lang="en-US" dirty="0"/>
              <a:t>1992 – Grape &amp; Peggy Winkles</a:t>
            </a:r>
          </a:p>
          <a:p>
            <a:r>
              <a:rPr lang="en-US" dirty="0"/>
              <a:t>1993 – Mike Wortman</a:t>
            </a:r>
          </a:p>
          <a:p>
            <a:r>
              <a:rPr lang="en-US" dirty="0"/>
              <a:t>1995 – Barbara </a:t>
            </a:r>
            <a:r>
              <a:rPr lang="en-US" dirty="0" err="1"/>
              <a:t>Buzek</a:t>
            </a:r>
            <a:endParaRPr lang="en-US" dirty="0"/>
          </a:p>
          <a:p>
            <a:r>
              <a:rPr lang="en-US" dirty="0"/>
              <a:t>1997 – Ken </a:t>
            </a:r>
            <a:r>
              <a:rPr lang="en-US" dirty="0" err="1"/>
              <a:t>Bennight</a:t>
            </a:r>
            <a:r>
              <a:rPr lang="en-US" dirty="0"/>
              <a:t> Jr.</a:t>
            </a:r>
          </a:p>
          <a:p>
            <a:r>
              <a:rPr lang="en-US" dirty="0"/>
              <a:t>2001 – Keith Arnold</a:t>
            </a:r>
          </a:p>
          <a:p>
            <a:r>
              <a:rPr lang="en-US" dirty="0"/>
              <a:t>2002 – Hal Collins &amp; Kathy Sterns </a:t>
            </a:r>
          </a:p>
        </p:txBody>
      </p:sp>
    </p:spTree>
    <p:extLst>
      <p:ext uri="{BB962C8B-B14F-4D97-AF65-F5344CB8AC3E}">
        <p14:creationId xmlns:p14="http://schemas.microsoft.com/office/powerpoint/2010/main" val="314802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6AF7A-62A8-4D60-8E8E-7928F553C535}"/>
              </a:ext>
            </a:extLst>
          </p:cNvPr>
          <p:cNvSpPr txBox="1"/>
          <p:nvPr/>
        </p:nvSpPr>
        <p:spPr>
          <a:xfrm>
            <a:off x="2369457" y="346028"/>
            <a:ext cx="6888480" cy="769441"/>
          </a:xfrm>
          <a:prstGeom prst="rect">
            <a:avLst/>
          </a:prstGeom>
          <a:noFill/>
        </p:spPr>
        <p:txBody>
          <a:bodyPr wrap="square" rtlCol="0">
            <a:spAutoFit/>
          </a:bodyPr>
          <a:lstStyle/>
          <a:p>
            <a:r>
              <a:rPr lang="en-US" sz="4400" dirty="0" err="1"/>
              <a:t>Braz</a:t>
            </a:r>
            <a:r>
              <a:rPr lang="en-US" sz="4400" dirty="0"/>
              <a:t> Walker (1934 -1982)</a:t>
            </a:r>
          </a:p>
        </p:txBody>
      </p:sp>
      <p:sp>
        <p:nvSpPr>
          <p:cNvPr id="3" name="TextBox 2">
            <a:extLst>
              <a:ext uri="{FF2B5EF4-FFF2-40B4-BE49-F238E27FC236}">
                <a16:creationId xmlns:a16="http://schemas.microsoft.com/office/drawing/2014/main" id="{696396EC-29D9-48E2-9204-8F639D13A2C7}"/>
              </a:ext>
            </a:extLst>
          </p:cNvPr>
          <p:cNvSpPr txBox="1"/>
          <p:nvPr/>
        </p:nvSpPr>
        <p:spPr>
          <a:xfrm>
            <a:off x="982980" y="1408243"/>
            <a:ext cx="8698230" cy="369332"/>
          </a:xfrm>
          <a:prstGeom prst="rect">
            <a:avLst/>
          </a:prstGeom>
          <a:noFill/>
        </p:spPr>
        <p:txBody>
          <a:bodyPr wrap="square" rtlCol="0">
            <a:spAutoFit/>
          </a:bodyPr>
          <a:lstStyle/>
          <a:p>
            <a:r>
              <a:rPr lang="en-US" dirty="0"/>
              <a:t>Accomplished hobbyist James Brazelton Walker.  </a:t>
            </a:r>
          </a:p>
        </p:txBody>
      </p:sp>
      <p:sp>
        <p:nvSpPr>
          <p:cNvPr id="4" name="TextBox 3">
            <a:extLst>
              <a:ext uri="{FF2B5EF4-FFF2-40B4-BE49-F238E27FC236}">
                <a16:creationId xmlns:a16="http://schemas.microsoft.com/office/drawing/2014/main" id="{C76C6B42-1DEB-48BF-AA93-47D511893352}"/>
              </a:ext>
            </a:extLst>
          </p:cNvPr>
          <p:cNvSpPr txBox="1"/>
          <p:nvPr/>
        </p:nvSpPr>
        <p:spPr>
          <a:xfrm>
            <a:off x="998220" y="1722842"/>
            <a:ext cx="8698230" cy="646331"/>
          </a:xfrm>
          <a:prstGeom prst="rect">
            <a:avLst/>
          </a:prstGeom>
          <a:noFill/>
        </p:spPr>
        <p:txBody>
          <a:bodyPr wrap="square" rtlCol="0">
            <a:spAutoFit/>
          </a:bodyPr>
          <a:lstStyle/>
          <a:p>
            <a:r>
              <a:rPr lang="en-US" dirty="0" err="1"/>
              <a:t>Paralized</a:t>
            </a:r>
            <a:r>
              <a:rPr lang="en-US" dirty="0"/>
              <a:t> from the neck down after a diving accident at Texas A&amp;M where he attended as a student.</a:t>
            </a:r>
          </a:p>
        </p:txBody>
      </p:sp>
      <p:sp>
        <p:nvSpPr>
          <p:cNvPr id="5" name="TextBox 4">
            <a:extLst>
              <a:ext uri="{FF2B5EF4-FFF2-40B4-BE49-F238E27FC236}">
                <a16:creationId xmlns:a16="http://schemas.microsoft.com/office/drawing/2014/main" id="{89750663-D6C3-4014-A799-F16A27463202}"/>
              </a:ext>
            </a:extLst>
          </p:cNvPr>
          <p:cNvSpPr txBox="1"/>
          <p:nvPr/>
        </p:nvSpPr>
        <p:spPr>
          <a:xfrm>
            <a:off x="982980" y="2357975"/>
            <a:ext cx="8789670" cy="646331"/>
          </a:xfrm>
          <a:prstGeom prst="rect">
            <a:avLst/>
          </a:prstGeom>
          <a:noFill/>
        </p:spPr>
        <p:txBody>
          <a:bodyPr wrap="square" rtlCol="0">
            <a:spAutoFit/>
          </a:bodyPr>
          <a:lstStyle/>
          <a:p>
            <a:r>
              <a:rPr lang="en-US" dirty="0"/>
              <a:t>He published articles in a number of club publications, science journals and aquarium magazines, as well as several books.</a:t>
            </a:r>
          </a:p>
        </p:txBody>
      </p:sp>
      <p:pic>
        <p:nvPicPr>
          <p:cNvPr id="1026" name="Picture 2" descr="5485884">
            <a:extLst>
              <a:ext uri="{FF2B5EF4-FFF2-40B4-BE49-F238E27FC236}">
                <a16:creationId xmlns:a16="http://schemas.microsoft.com/office/drawing/2014/main" id="{B95A1317-12CE-47ED-8D4C-150F32DA8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 y="5036820"/>
            <a:ext cx="9525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79652">
            <a:extLst>
              <a:ext uri="{FF2B5EF4-FFF2-40B4-BE49-F238E27FC236}">
                <a16:creationId xmlns:a16="http://schemas.microsoft.com/office/drawing/2014/main" id="{EDA7A224-2F77-42AC-B708-98DE709D2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510" y="5088375"/>
            <a:ext cx="952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1080374">
            <a:extLst>
              <a:ext uri="{FF2B5EF4-FFF2-40B4-BE49-F238E27FC236}">
                <a16:creationId xmlns:a16="http://schemas.microsoft.com/office/drawing/2014/main" id="{E94B0EEF-58D5-4E91-AC8A-B641AD2EB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659" y="5088376"/>
            <a:ext cx="875297"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516538-4856-4E1A-A8FA-BDFC89FFAE53}"/>
              </a:ext>
            </a:extLst>
          </p:cNvPr>
          <p:cNvSpPr txBox="1"/>
          <p:nvPr/>
        </p:nvSpPr>
        <p:spPr>
          <a:xfrm>
            <a:off x="963930" y="2983049"/>
            <a:ext cx="8115300" cy="369332"/>
          </a:xfrm>
          <a:prstGeom prst="rect">
            <a:avLst/>
          </a:prstGeom>
          <a:noFill/>
        </p:spPr>
        <p:txBody>
          <a:bodyPr wrap="square" rtlCol="0">
            <a:spAutoFit/>
          </a:bodyPr>
          <a:lstStyle/>
          <a:p>
            <a:r>
              <a:rPr lang="en-US" dirty="0"/>
              <a:t>Did his writing and photography while in an iron lung.</a:t>
            </a:r>
          </a:p>
        </p:txBody>
      </p:sp>
      <p:pic>
        <p:nvPicPr>
          <p:cNvPr id="1034" name="Picture 10" descr="Tropical Fish Identifier">
            <a:extLst>
              <a:ext uri="{FF2B5EF4-FFF2-40B4-BE49-F238E27FC236}">
                <a16:creationId xmlns:a16="http://schemas.microsoft.com/office/drawing/2014/main" id="{97E009F3-0C05-439D-BFC9-D748613E7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605" y="5088374"/>
            <a:ext cx="952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ddball Fishes and Other Strange Creatures of the Deep">
            <a:extLst>
              <a:ext uri="{FF2B5EF4-FFF2-40B4-BE49-F238E27FC236}">
                <a16:creationId xmlns:a16="http://schemas.microsoft.com/office/drawing/2014/main" id="{27518155-01B4-45C2-96BB-CB2996EA4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563" y="5055870"/>
            <a:ext cx="952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mages-na.ssl-images-amazon.com/images/I/41EuuOxpezL._SX373_BO1,204,203,200_.jpg">
            <a:extLst>
              <a:ext uri="{FF2B5EF4-FFF2-40B4-BE49-F238E27FC236}">
                <a16:creationId xmlns:a16="http://schemas.microsoft.com/office/drawing/2014/main" id="{45F36771-3495-465D-93E5-42C8BC986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7551" y="5088374"/>
            <a:ext cx="1036409"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images-na.ssl-images-amazon.com/images/I/51FuP2flkmL._SL160_.jpg">
            <a:extLst>
              <a:ext uri="{FF2B5EF4-FFF2-40B4-BE49-F238E27FC236}">
                <a16:creationId xmlns:a16="http://schemas.microsoft.com/office/drawing/2014/main" id="{CB40FA28-32B3-4373-AF85-0A869DA7CF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7937" y="5103195"/>
            <a:ext cx="923828" cy="13814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images-na.ssl-images-amazon.com/images/I/31pRwfNGE4L._SL160_.jpg">
            <a:extLst>
              <a:ext uri="{FF2B5EF4-FFF2-40B4-BE49-F238E27FC236}">
                <a16:creationId xmlns:a16="http://schemas.microsoft.com/office/drawing/2014/main" id="{71FC06F4-9065-4F27-BA09-D346FB5E4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3462" y="5103194"/>
            <a:ext cx="915194" cy="13814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images-na.ssl-images-amazon.com/images/I/618QPNpsW2L._SL160_.jpg">
            <a:extLst>
              <a:ext uri="{FF2B5EF4-FFF2-40B4-BE49-F238E27FC236}">
                <a16:creationId xmlns:a16="http://schemas.microsoft.com/office/drawing/2014/main" id="{76BC3039-540E-41F7-96FC-2ECF41323C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3462" y="3641388"/>
            <a:ext cx="915194" cy="129298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ropical Fish Identifier">
            <a:extLst>
              <a:ext uri="{FF2B5EF4-FFF2-40B4-BE49-F238E27FC236}">
                <a16:creationId xmlns:a16="http://schemas.microsoft.com/office/drawing/2014/main" id="{EE87614B-2462-4509-8525-0E6CE353B1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7937" y="3638195"/>
            <a:ext cx="923828" cy="12961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B077FB-8C14-4012-B56A-7E141F33E534}"/>
              </a:ext>
            </a:extLst>
          </p:cNvPr>
          <p:cNvSpPr txBox="1"/>
          <p:nvPr/>
        </p:nvSpPr>
        <p:spPr>
          <a:xfrm>
            <a:off x="998220" y="3381856"/>
            <a:ext cx="7612380" cy="646331"/>
          </a:xfrm>
          <a:prstGeom prst="rect">
            <a:avLst/>
          </a:prstGeom>
          <a:noFill/>
        </p:spPr>
        <p:txBody>
          <a:bodyPr wrap="square" rtlCol="0">
            <a:spAutoFit/>
          </a:bodyPr>
          <a:lstStyle/>
          <a:p>
            <a:r>
              <a:rPr lang="en-US" dirty="0"/>
              <a:t>Shortly after his death, FOTAS created the </a:t>
            </a:r>
            <a:r>
              <a:rPr lang="en-US" dirty="0" err="1"/>
              <a:t>Braz</a:t>
            </a:r>
            <a:r>
              <a:rPr lang="en-US" dirty="0"/>
              <a:t> Walker Endowment Program in Aquarium Science in his honor.</a:t>
            </a:r>
          </a:p>
        </p:txBody>
      </p:sp>
      <p:pic>
        <p:nvPicPr>
          <p:cNvPr id="1048" name="Picture 24" descr=" James Brazelton âBrazâ Walker">
            <a:extLst>
              <a:ext uri="{FF2B5EF4-FFF2-40B4-BE49-F238E27FC236}">
                <a16:creationId xmlns:a16="http://schemas.microsoft.com/office/drawing/2014/main" id="{CD2B9D2C-AFD8-42E9-93D6-BEE902F556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5075" y="0"/>
            <a:ext cx="20669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8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54747-7F61-4797-BDF6-34DC4FC13925}"/>
              </a:ext>
            </a:extLst>
          </p:cNvPr>
          <p:cNvSpPr txBox="1"/>
          <p:nvPr/>
        </p:nvSpPr>
        <p:spPr>
          <a:xfrm>
            <a:off x="3314700" y="44087"/>
            <a:ext cx="6812280" cy="769441"/>
          </a:xfrm>
          <a:prstGeom prst="rect">
            <a:avLst/>
          </a:prstGeom>
          <a:noFill/>
        </p:spPr>
        <p:txBody>
          <a:bodyPr wrap="square" rtlCol="0">
            <a:spAutoFit/>
          </a:bodyPr>
          <a:lstStyle/>
          <a:p>
            <a:r>
              <a:rPr lang="en-US" sz="4400" dirty="0"/>
              <a:t>Dr. Keith Arnold</a:t>
            </a:r>
          </a:p>
        </p:txBody>
      </p:sp>
      <p:sp>
        <p:nvSpPr>
          <p:cNvPr id="3" name="TextBox 2">
            <a:extLst>
              <a:ext uri="{FF2B5EF4-FFF2-40B4-BE49-F238E27FC236}">
                <a16:creationId xmlns:a16="http://schemas.microsoft.com/office/drawing/2014/main" id="{67A08AB9-A871-45BD-B182-EC624FC416DA}"/>
              </a:ext>
            </a:extLst>
          </p:cNvPr>
          <p:cNvSpPr txBox="1"/>
          <p:nvPr/>
        </p:nvSpPr>
        <p:spPr>
          <a:xfrm>
            <a:off x="708660" y="1820231"/>
            <a:ext cx="9532620" cy="369332"/>
          </a:xfrm>
          <a:prstGeom prst="rect">
            <a:avLst/>
          </a:prstGeom>
          <a:noFill/>
        </p:spPr>
        <p:txBody>
          <a:bodyPr wrap="square" rtlCol="0">
            <a:spAutoFit/>
          </a:bodyPr>
          <a:lstStyle/>
          <a:p>
            <a:r>
              <a:rPr lang="en-US" dirty="0"/>
              <a:t>Long time member of the Brazos Valley Aquarium Society in 1972.</a:t>
            </a:r>
          </a:p>
        </p:txBody>
      </p:sp>
      <p:sp>
        <p:nvSpPr>
          <p:cNvPr id="4" name="TextBox 3">
            <a:extLst>
              <a:ext uri="{FF2B5EF4-FFF2-40B4-BE49-F238E27FC236}">
                <a16:creationId xmlns:a16="http://schemas.microsoft.com/office/drawing/2014/main" id="{BDCAA9F5-1DD1-4652-B0F6-BDB82C611269}"/>
              </a:ext>
            </a:extLst>
          </p:cNvPr>
          <p:cNvSpPr txBox="1"/>
          <p:nvPr/>
        </p:nvSpPr>
        <p:spPr>
          <a:xfrm>
            <a:off x="708660" y="5985533"/>
            <a:ext cx="8241030" cy="646331"/>
          </a:xfrm>
          <a:prstGeom prst="rect">
            <a:avLst/>
          </a:prstGeom>
          <a:noFill/>
        </p:spPr>
        <p:txBody>
          <a:bodyPr wrap="square" rtlCol="0">
            <a:spAutoFit/>
          </a:bodyPr>
          <a:lstStyle/>
          <a:p>
            <a:r>
              <a:rPr lang="en-US" dirty="0"/>
              <a:t>Dr. Arnold was the life blood of FOTAS For several decades serving as treasurer most of his tenure.</a:t>
            </a:r>
          </a:p>
        </p:txBody>
      </p:sp>
      <p:pic>
        <p:nvPicPr>
          <p:cNvPr id="6" name="Picture 5">
            <a:extLst>
              <a:ext uri="{FF2B5EF4-FFF2-40B4-BE49-F238E27FC236}">
                <a16:creationId xmlns:a16="http://schemas.microsoft.com/office/drawing/2014/main" id="{F4BA5855-FDB5-4E50-8E81-A909E1631327}"/>
              </a:ext>
            </a:extLst>
          </p:cNvPr>
          <p:cNvPicPr>
            <a:picLocks noChangeAspect="1"/>
          </p:cNvPicPr>
          <p:nvPr/>
        </p:nvPicPr>
        <p:blipFill>
          <a:blip r:embed="rId2"/>
          <a:stretch>
            <a:fillRect/>
          </a:stretch>
        </p:blipFill>
        <p:spPr>
          <a:xfrm>
            <a:off x="10277730" y="0"/>
            <a:ext cx="1914270" cy="2091690"/>
          </a:xfrm>
          <a:prstGeom prst="rect">
            <a:avLst/>
          </a:prstGeom>
        </p:spPr>
      </p:pic>
      <p:sp>
        <p:nvSpPr>
          <p:cNvPr id="7" name="TextBox 6">
            <a:extLst>
              <a:ext uri="{FF2B5EF4-FFF2-40B4-BE49-F238E27FC236}">
                <a16:creationId xmlns:a16="http://schemas.microsoft.com/office/drawing/2014/main" id="{9D0ACD75-F097-404F-9ECB-574609C810FF}"/>
              </a:ext>
            </a:extLst>
          </p:cNvPr>
          <p:cNvSpPr txBox="1"/>
          <p:nvPr/>
        </p:nvSpPr>
        <p:spPr>
          <a:xfrm>
            <a:off x="708660" y="2283500"/>
            <a:ext cx="7246620" cy="646331"/>
          </a:xfrm>
          <a:prstGeom prst="rect">
            <a:avLst/>
          </a:prstGeom>
          <a:noFill/>
        </p:spPr>
        <p:txBody>
          <a:bodyPr wrap="square" rtlCol="0">
            <a:spAutoFit/>
          </a:bodyPr>
          <a:lstStyle/>
          <a:p>
            <a:r>
              <a:rPr lang="en-US" dirty="0"/>
              <a:t>Dr. Arnold began his tenure at Texas A&amp;M University in 1966 as assistant Professor in the Department of Wildlife </a:t>
            </a:r>
            <a:r>
              <a:rPr lang="en-US" dirty="0" err="1"/>
              <a:t>Scinece</a:t>
            </a:r>
            <a:r>
              <a:rPr lang="en-US" dirty="0"/>
              <a:t>.</a:t>
            </a:r>
          </a:p>
        </p:txBody>
      </p:sp>
      <p:sp>
        <p:nvSpPr>
          <p:cNvPr id="9" name="TextBox 8">
            <a:extLst>
              <a:ext uri="{FF2B5EF4-FFF2-40B4-BE49-F238E27FC236}">
                <a16:creationId xmlns:a16="http://schemas.microsoft.com/office/drawing/2014/main" id="{C94C045E-0D9B-4534-9CF7-69083650885D}"/>
              </a:ext>
            </a:extLst>
          </p:cNvPr>
          <p:cNvSpPr txBox="1"/>
          <p:nvPr/>
        </p:nvSpPr>
        <p:spPr>
          <a:xfrm>
            <a:off x="708660" y="2907465"/>
            <a:ext cx="8378190" cy="369332"/>
          </a:xfrm>
          <a:prstGeom prst="rect">
            <a:avLst/>
          </a:prstGeom>
          <a:noFill/>
        </p:spPr>
        <p:txBody>
          <a:bodyPr wrap="square" rtlCol="0">
            <a:spAutoFit/>
          </a:bodyPr>
          <a:lstStyle/>
          <a:p>
            <a:r>
              <a:rPr lang="en-US" dirty="0"/>
              <a:t>Half of his time was spent at the Texas Experimental Agricultural Station.</a:t>
            </a:r>
          </a:p>
        </p:txBody>
      </p:sp>
      <p:sp>
        <p:nvSpPr>
          <p:cNvPr id="10" name="TextBox 9">
            <a:extLst>
              <a:ext uri="{FF2B5EF4-FFF2-40B4-BE49-F238E27FC236}">
                <a16:creationId xmlns:a16="http://schemas.microsoft.com/office/drawing/2014/main" id="{A1F53E74-FB0F-47A8-BFF7-5CBA99557CBC}"/>
              </a:ext>
            </a:extLst>
          </p:cNvPr>
          <p:cNvSpPr txBox="1"/>
          <p:nvPr/>
        </p:nvSpPr>
        <p:spPr>
          <a:xfrm>
            <a:off x="708660" y="3293098"/>
            <a:ext cx="8241030" cy="369332"/>
          </a:xfrm>
          <a:prstGeom prst="rect">
            <a:avLst/>
          </a:prstGeom>
          <a:noFill/>
        </p:spPr>
        <p:txBody>
          <a:bodyPr wrap="square" rtlCol="0">
            <a:spAutoFit/>
          </a:bodyPr>
          <a:lstStyle/>
          <a:p>
            <a:r>
              <a:rPr lang="en-US" dirty="0"/>
              <a:t>Dr. Arnold became an associate professor in 1973 and full professor in 1979.</a:t>
            </a:r>
          </a:p>
        </p:txBody>
      </p:sp>
      <p:sp>
        <p:nvSpPr>
          <p:cNvPr id="11" name="TextBox 10">
            <a:extLst>
              <a:ext uri="{FF2B5EF4-FFF2-40B4-BE49-F238E27FC236}">
                <a16:creationId xmlns:a16="http://schemas.microsoft.com/office/drawing/2014/main" id="{D3B91E96-66BE-4D0B-A13A-6FD8B46E8CC2}"/>
              </a:ext>
            </a:extLst>
          </p:cNvPr>
          <p:cNvSpPr txBox="1"/>
          <p:nvPr/>
        </p:nvSpPr>
        <p:spPr>
          <a:xfrm>
            <a:off x="708660" y="3649112"/>
            <a:ext cx="9006840" cy="369332"/>
          </a:xfrm>
          <a:prstGeom prst="rect">
            <a:avLst/>
          </a:prstGeom>
          <a:noFill/>
        </p:spPr>
        <p:txBody>
          <a:bodyPr wrap="square" rtlCol="0">
            <a:spAutoFit/>
          </a:bodyPr>
          <a:lstStyle/>
          <a:p>
            <a:r>
              <a:rPr lang="en-US" dirty="0"/>
              <a:t>He taught and carried out bird research for 39 years.</a:t>
            </a:r>
          </a:p>
        </p:txBody>
      </p:sp>
      <p:sp>
        <p:nvSpPr>
          <p:cNvPr id="12" name="TextBox 11">
            <a:extLst>
              <a:ext uri="{FF2B5EF4-FFF2-40B4-BE49-F238E27FC236}">
                <a16:creationId xmlns:a16="http://schemas.microsoft.com/office/drawing/2014/main" id="{7343416C-857E-4951-A9EF-FB6343306A1F}"/>
              </a:ext>
            </a:extLst>
          </p:cNvPr>
          <p:cNvSpPr txBox="1"/>
          <p:nvPr/>
        </p:nvSpPr>
        <p:spPr>
          <a:xfrm>
            <a:off x="742950" y="4032492"/>
            <a:ext cx="8378190" cy="646331"/>
          </a:xfrm>
          <a:prstGeom prst="rect">
            <a:avLst/>
          </a:prstGeom>
          <a:noFill/>
        </p:spPr>
        <p:txBody>
          <a:bodyPr wrap="square" rtlCol="0">
            <a:spAutoFit/>
          </a:bodyPr>
          <a:lstStyle/>
          <a:p>
            <a:r>
              <a:rPr lang="en-US" dirty="0"/>
              <a:t>He retired in 2005 but returned to part time teaching until suffering a heart attack in 2006.</a:t>
            </a:r>
          </a:p>
        </p:txBody>
      </p:sp>
      <p:sp>
        <p:nvSpPr>
          <p:cNvPr id="13" name="TextBox 12">
            <a:extLst>
              <a:ext uri="{FF2B5EF4-FFF2-40B4-BE49-F238E27FC236}">
                <a16:creationId xmlns:a16="http://schemas.microsoft.com/office/drawing/2014/main" id="{4F370F16-EE6C-4A6D-80A5-38A750299575}"/>
              </a:ext>
            </a:extLst>
          </p:cNvPr>
          <p:cNvSpPr txBox="1"/>
          <p:nvPr/>
        </p:nvSpPr>
        <p:spPr>
          <a:xfrm>
            <a:off x="708660" y="4692871"/>
            <a:ext cx="9189720" cy="923330"/>
          </a:xfrm>
          <a:prstGeom prst="rect">
            <a:avLst/>
          </a:prstGeom>
          <a:noFill/>
        </p:spPr>
        <p:txBody>
          <a:bodyPr wrap="square" rtlCol="0">
            <a:spAutoFit/>
          </a:bodyPr>
          <a:lstStyle/>
          <a:p>
            <a:r>
              <a:rPr lang="en-US" dirty="0"/>
              <a:t>Well published in aquarium outlets. Other publications have been in scientific or bird journals.</a:t>
            </a:r>
            <a:br>
              <a:rPr lang="en-US" dirty="0"/>
            </a:br>
            <a:endParaRPr lang="en-US" dirty="0"/>
          </a:p>
        </p:txBody>
      </p:sp>
      <p:sp>
        <p:nvSpPr>
          <p:cNvPr id="16" name="TextBox 15">
            <a:extLst>
              <a:ext uri="{FF2B5EF4-FFF2-40B4-BE49-F238E27FC236}">
                <a16:creationId xmlns:a16="http://schemas.microsoft.com/office/drawing/2014/main" id="{AFF06A75-0ECE-4517-9819-CF233A40ED2B}"/>
              </a:ext>
            </a:extLst>
          </p:cNvPr>
          <p:cNvSpPr txBox="1"/>
          <p:nvPr/>
        </p:nvSpPr>
        <p:spPr>
          <a:xfrm>
            <a:off x="708660" y="5339202"/>
            <a:ext cx="8823960" cy="646331"/>
          </a:xfrm>
          <a:prstGeom prst="rect">
            <a:avLst/>
          </a:prstGeom>
          <a:noFill/>
        </p:spPr>
        <p:txBody>
          <a:bodyPr wrap="square" rtlCol="0">
            <a:spAutoFit/>
          </a:bodyPr>
          <a:lstStyle/>
          <a:p>
            <a:r>
              <a:rPr lang="en-US" dirty="0"/>
              <a:t>Dr. Arnold wrote and then published the renown and beautiful Birds of Texas in 2007</a:t>
            </a:r>
          </a:p>
        </p:txBody>
      </p:sp>
      <p:pic>
        <p:nvPicPr>
          <p:cNvPr id="3074" name="Picture 2" descr="Image result for birds of texas">
            <a:extLst>
              <a:ext uri="{FF2B5EF4-FFF2-40B4-BE49-F238E27FC236}">
                <a16:creationId xmlns:a16="http://schemas.microsoft.com/office/drawing/2014/main" id="{70C6F525-90BB-4A42-BFC3-5CB0FA4E2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306" y="3920490"/>
            <a:ext cx="1894694" cy="29375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8B2C41A-656C-45FA-BAF1-A199E7558C7A}"/>
              </a:ext>
            </a:extLst>
          </p:cNvPr>
          <p:cNvSpPr txBox="1"/>
          <p:nvPr/>
        </p:nvSpPr>
        <p:spPr>
          <a:xfrm>
            <a:off x="742950" y="849933"/>
            <a:ext cx="9534780" cy="923330"/>
          </a:xfrm>
          <a:prstGeom prst="rect">
            <a:avLst/>
          </a:prstGeom>
          <a:noFill/>
        </p:spPr>
        <p:txBody>
          <a:bodyPr wrap="square" rtlCol="0">
            <a:spAutoFit/>
          </a:bodyPr>
          <a:lstStyle/>
          <a:p>
            <a:r>
              <a:rPr lang="en-US" dirty="0"/>
              <a:t>Dr. Keith Arnold  FOTAS Patron.  The award is to be presented annually to a person or persons that have contributed in an exemplary fashion to one or more FOTAS clubs financially or otherwise</a:t>
            </a:r>
          </a:p>
        </p:txBody>
      </p:sp>
    </p:spTree>
    <p:extLst>
      <p:ext uri="{BB962C8B-B14F-4D97-AF65-F5344CB8AC3E}">
        <p14:creationId xmlns:p14="http://schemas.microsoft.com/office/powerpoint/2010/main" val="1953265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7BD289-2D39-411F-9E3B-EEF04F43D2E9}"/>
              </a:ext>
            </a:extLst>
          </p:cNvPr>
          <p:cNvSpPr txBox="1"/>
          <p:nvPr/>
        </p:nvSpPr>
        <p:spPr>
          <a:xfrm>
            <a:off x="3463290" y="274320"/>
            <a:ext cx="6983730" cy="769441"/>
          </a:xfrm>
          <a:prstGeom prst="rect">
            <a:avLst/>
          </a:prstGeom>
          <a:noFill/>
        </p:spPr>
        <p:txBody>
          <a:bodyPr wrap="square" rtlCol="0">
            <a:spAutoFit/>
          </a:bodyPr>
          <a:lstStyle/>
          <a:p>
            <a:r>
              <a:rPr lang="en-US" sz="4400" dirty="0"/>
              <a:t>Marvin England</a:t>
            </a:r>
          </a:p>
        </p:txBody>
      </p:sp>
      <p:sp>
        <p:nvSpPr>
          <p:cNvPr id="4" name="TextBox 3">
            <a:extLst>
              <a:ext uri="{FF2B5EF4-FFF2-40B4-BE49-F238E27FC236}">
                <a16:creationId xmlns:a16="http://schemas.microsoft.com/office/drawing/2014/main" id="{96591840-81E1-4163-B7CF-E3A113D84AA1}"/>
              </a:ext>
            </a:extLst>
          </p:cNvPr>
          <p:cNvSpPr txBox="1"/>
          <p:nvPr/>
        </p:nvSpPr>
        <p:spPr>
          <a:xfrm>
            <a:off x="1028700" y="1257300"/>
            <a:ext cx="9418320" cy="646331"/>
          </a:xfrm>
          <a:prstGeom prst="rect">
            <a:avLst/>
          </a:prstGeom>
          <a:noFill/>
        </p:spPr>
        <p:txBody>
          <a:bodyPr wrap="square" rtlCol="0">
            <a:spAutoFit/>
          </a:bodyPr>
          <a:lstStyle/>
          <a:p>
            <a:r>
              <a:rPr lang="en-US" dirty="0"/>
              <a:t>Marvin served as an officer and board member of the American Cichlid Association, The Texas Cichlid Association and the Federation of Texas Aquarium Societies.</a:t>
            </a:r>
          </a:p>
        </p:txBody>
      </p:sp>
      <p:sp>
        <p:nvSpPr>
          <p:cNvPr id="5" name="TextBox 4">
            <a:extLst>
              <a:ext uri="{FF2B5EF4-FFF2-40B4-BE49-F238E27FC236}">
                <a16:creationId xmlns:a16="http://schemas.microsoft.com/office/drawing/2014/main" id="{BDC80946-966B-49DB-80F9-14BC4002AE8E}"/>
              </a:ext>
            </a:extLst>
          </p:cNvPr>
          <p:cNvSpPr txBox="1"/>
          <p:nvPr/>
        </p:nvSpPr>
        <p:spPr>
          <a:xfrm>
            <a:off x="1028700" y="1932504"/>
            <a:ext cx="9521190" cy="646331"/>
          </a:xfrm>
          <a:prstGeom prst="rect">
            <a:avLst/>
          </a:prstGeom>
          <a:noFill/>
        </p:spPr>
        <p:txBody>
          <a:bodyPr wrap="square" rtlCol="0">
            <a:spAutoFit/>
          </a:bodyPr>
          <a:lstStyle/>
          <a:p>
            <a:r>
              <a:rPr lang="en-US" dirty="0"/>
              <a:t>Marvin has promoted the hobby where ever possible and is a fixture of the Texas Aquatics scene. </a:t>
            </a:r>
          </a:p>
        </p:txBody>
      </p:sp>
      <p:sp>
        <p:nvSpPr>
          <p:cNvPr id="6" name="TextBox 5">
            <a:extLst>
              <a:ext uri="{FF2B5EF4-FFF2-40B4-BE49-F238E27FC236}">
                <a16:creationId xmlns:a16="http://schemas.microsoft.com/office/drawing/2014/main" id="{526522DF-8A08-4025-AEC2-5DC4708F9F3C}"/>
              </a:ext>
            </a:extLst>
          </p:cNvPr>
          <p:cNvSpPr txBox="1"/>
          <p:nvPr/>
        </p:nvSpPr>
        <p:spPr>
          <a:xfrm>
            <a:off x="1062990" y="4047888"/>
            <a:ext cx="9658350" cy="369332"/>
          </a:xfrm>
          <a:prstGeom prst="rect">
            <a:avLst/>
          </a:prstGeom>
          <a:noFill/>
        </p:spPr>
        <p:txBody>
          <a:bodyPr wrap="square" rtlCol="0">
            <a:spAutoFit/>
          </a:bodyPr>
          <a:lstStyle/>
          <a:p>
            <a:r>
              <a:rPr lang="en-US" dirty="0"/>
              <a:t>Living in Texarkana, Marvin and Kathy make extended road trips to most regional functions. </a:t>
            </a:r>
          </a:p>
        </p:txBody>
      </p:sp>
      <p:sp>
        <p:nvSpPr>
          <p:cNvPr id="7" name="TextBox 6">
            <a:extLst>
              <a:ext uri="{FF2B5EF4-FFF2-40B4-BE49-F238E27FC236}">
                <a16:creationId xmlns:a16="http://schemas.microsoft.com/office/drawing/2014/main" id="{76690AAE-A3A6-4274-8B40-0FDCE2419F3E}"/>
              </a:ext>
            </a:extLst>
          </p:cNvPr>
          <p:cNvSpPr txBox="1"/>
          <p:nvPr/>
        </p:nvSpPr>
        <p:spPr>
          <a:xfrm>
            <a:off x="1045845" y="4502409"/>
            <a:ext cx="9692640" cy="646331"/>
          </a:xfrm>
          <a:prstGeom prst="rect">
            <a:avLst/>
          </a:prstGeom>
          <a:noFill/>
        </p:spPr>
        <p:txBody>
          <a:bodyPr wrap="square" rtlCol="0">
            <a:spAutoFit/>
          </a:bodyPr>
          <a:lstStyle/>
          <a:p>
            <a:r>
              <a:rPr lang="en-US" dirty="0"/>
              <a:t>The Marvin England award was created to recognize those people that drive long distances to attend FOTAS shows.</a:t>
            </a:r>
          </a:p>
        </p:txBody>
      </p:sp>
      <p:sp>
        <p:nvSpPr>
          <p:cNvPr id="8" name="TextBox 7">
            <a:extLst>
              <a:ext uri="{FF2B5EF4-FFF2-40B4-BE49-F238E27FC236}">
                <a16:creationId xmlns:a16="http://schemas.microsoft.com/office/drawing/2014/main" id="{625E45E9-D196-4137-BF7E-D8A2B40476E7}"/>
              </a:ext>
            </a:extLst>
          </p:cNvPr>
          <p:cNvSpPr txBox="1"/>
          <p:nvPr/>
        </p:nvSpPr>
        <p:spPr>
          <a:xfrm>
            <a:off x="1045845" y="2607708"/>
            <a:ext cx="9692640" cy="646331"/>
          </a:xfrm>
          <a:prstGeom prst="rect">
            <a:avLst/>
          </a:prstGeom>
          <a:noFill/>
        </p:spPr>
        <p:txBody>
          <a:bodyPr wrap="square" rtlCol="0">
            <a:spAutoFit/>
          </a:bodyPr>
          <a:lstStyle/>
          <a:p>
            <a:r>
              <a:rPr lang="en-US" dirty="0"/>
              <a:t>Marvin has had a tenure as FOTAS President and serves on numerous committees, and along with Dr. Arnold, serves as FOTAS advisor.</a:t>
            </a:r>
          </a:p>
        </p:txBody>
      </p:sp>
      <p:sp>
        <p:nvSpPr>
          <p:cNvPr id="10" name="TextBox 9">
            <a:extLst>
              <a:ext uri="{FF2B5EF4-FFF2-40B4-BE49-F238E27FC236}">
                <a16:creationId xmlns:a16="http://schemas.microsoft.com/office/drawing/2014/main" id="{C2115853-E3AC-4EB7-85C7-14AB6ED82F47}"/>
              </a:ext>
            </a:extLst>
          </p:cNvPr>
          <p:cNvSpPr txBox="1"/>
          <p:nvPr/>
        </p:nvSpPr>
        <p:spPr>
          <a:xfrm>
            <a:off x="1154430" y="3254039"/>
            <a:ext cx="9566910" cy="369332"/>
          </a:xfrm>
          <a:prstGeom prst="rect">
            <a:avLst/>
          </a:prstGeom>
          <a:noFill/>
        </p:spPr>
        <p:txBody>
          <a:bodyPr wrap="square" rtlCol="0">
            <a:spAutoFit/>
          </a:bodyPr>
          <a:lstStyle/>
          <a:p>
            <a:r>
              <a:rPr lang="en-US" dirty="0"/>
              <a:t>Marvin is an accredited show judge and is a member of the Fish Judges </a:t>
            </a:r>
            <a:r>
              <a:rPr lang="en-US" dirty="0" err="1"/>
              <a:t>Registery</a:t>
            </a:r>
            <a:r>
              <a:rPr lang="en-US" dirty="0"/>
              <a:t>.</a:t>
            </a:r>
          </a:p>
        </p:txBody>
      </p:sp>
      <p:pic>
        <p:nvPicPr>
          <p:cNvPr id="12" name="Picture 11">
            <a:extLst>
              <a:ext uri="{FF2B5EF4-FFF2-40B4-BE49-F238E27FC236}">
                <a16:creationId xmlns:a16="http://schemas.microsoft.com/office/drawing/2014/main" id="{65500580-B26A-4679-A5A5-8AB2BF62CA71}"/>
              </a:ext>
            </a:extLst>
          </p:cNvPr>
          <p:cNvPicPr>
            <a:picLocks noChangeAspect="1"/>
          </p:cNvPicPr>
          <p:nvPr/>
        </p:nvPicPr>
        <p:blipFill>
          <a:blip r:embed="rId2"/>
          <a:stretch>
            <a:fillRect/>
          </a:stretch>
        </p:blipFill>
        <p:spPr>
          <a:xfrm>
            <a:off x="10404994" y="5419"/>
            <a:ext cx="1787005" cy="2017691"/>
          </a:xfrm>
          <a:prstGeom prst="rect">
            <a:avLst/>
          </a:prstGeom>
        </p:spPr>
      </p:pic>
    </p:spTree>
    <p:extLst>
      <p:ext uri="{BB962C8B-B14F-4D97-AF65-F5344CB8AC3E}">
        <p14:creationId xmlns:p14="http://schemas.microsoft.com/office/powerpoint/2010/main" val="625385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01AF3-69BE-4165-9CE7-B96F0414FD7A}"/>
              </a:ext>
            </a:extLst>
          </p:cNvPr>
          <p:cNvSpPr txBox="1"/>
          <p:nvPr/>
        </p:nvSpPr>
        <p:spPr>
          <a:xfrm>
            <a:off x="2343150" y="434340"/>
            <a:ext cx="7086600" cy="769441"/>
          </a:xfrm>
          <a:prstGeom prst="rect">
            <a:avLst/>
          </a:prstGeom>
          <a:noFill/>
        </p:spPr>
        <p:txBody>
          <a:bodyPr wrap="square" rtlCol="0">
            <a:spAutoFit/>
          </a:bodyPr>
          <a:lstStyle/>
          <a:p>
            <a:r>
              <a:rPr lang="en-US" sz="4400" dirty="0"/>
              <a:t>FOTAS Education Awards</a:t>
            </a:r>
          </a:p>
        </p:txBody>
      </p:sp>
      <p:sp>
        <p:nvSpPr>
          <p:cNvPr id="3" name="TextBox 2">
            <a:extLst>
              <a:ext uri="{FF2B5EF4-FFF2-40B4-BE49-F238E27FC236}">
                <a16:creationId xmlns:a16="http://schemas.microsoft.com/office/drawing/2014/main" id="{E4FB96E9-C7CB-4BA8-9200-8729662BF9FC}"/>
              </a:ext>
            </a:extLst>
          </p:cNvPr>
          <p:cNvSpPr txBox="1"/>
          <p:nvPr/>
        </p:nvSpPr>
        <p:spPr>
          <a:xfrm>
            <a:off x="1474470" y="1448902"/>
            <a:ext cx="8823960" cy="369332"/>
          </a:xfrm>
          <a:prstGeom prst="rect">
            <a:avLst/>
          </a:prstGeom>
          <a:noFill/>
        </p:spPr>
        <p:txBody>
          <a:bodyPr wrap="square" rtlCol="0">
            <a:spAutoFit/>
          </a:bodyPr>
          <a:lstStyle/>
          <a:p>
            <a:r>
              <a:rPr lang="en-US" dirty="0"/>
              <a:t>Award is presented to a student who’s studies have implications in aquatics.</a:t>
            </a:r>
          </a:p>
        </p:txBody>
      </p:sp>
      <p:sp>
        <p:nvSpPr>
          <p:cNvPr id="4" name="TextBox 3">
            <a:extLst>
              <a:ext uri="{FF2B5EF4-FFF2-40B4-BE49-F238E27FC236}">
                <a16:creationId xmlns:a16="http://schemas.microsoft.com/office/drawing/2014/main" id="{34CCFADC-9E87-4C73-A6E9-91AED7119E92}"/>
              </a:ext>
            </a:extLst>
          </p:cNvPr>
          <p:cNvSpPr txBox="1"/>
          <p:nvPr/>
        </p:nvSpPr>
        <p:spPr>
          <a:xfrm>
            <a:off x="1463040" y="1838385"/>
            <a:ext cx="8938260" cy="369332"/>
          </a:xfrm>
          <a:prstGeom prst="rect">
            <a:avLst/>
          </a:prstGeom>
          <a:noFill/>
        </p:spPr>
        <p:txBody>
          <a:bodyPr wrap="square" rtlCol="0">
            <a:spAutoFit/>
          </a:bodyPr>
          <a:lstStyle/>
          <a:p>
            <a:r>
              <a:rPr lang="en-US" dirty="0"/>
              <a:t>This a generally a $500.00 bursary usually awarded once annually.</a:t>
            </a:r>
          </a:p>
        </p:txBody>
      </p:sp>
      <p:sp>
        <p:nvSpPr>
          <p:cNvPr id="5" name="TextBox 4">
            <a:extLst>
              <a:ext uri="{FF2B5EF4-FFF2-40B4-BE49-F238E27FC236}">
                <a16:creationId xmlns:a16="http://schemas.microsoft.com/office/drawing/2014/main" id="{4FFBB97F-62E3-4FE9-91F0-33C76B943D97}"/>
              </a:ext>
            </a:extLst>
          </p:cNvPr>
          <p:cNvSpPr txBox="1"/>
          <p:nvPr/>
        </p:nvSpPr>
        <p:spPr>
          <a:xfrm>
            <a:off x="1463040" y="2248020"/>
            <a:ext cx="8995410" cy="369332"/>
          </a:xfrm>
          <a:prstGeom prst="rect">
            <a:avLst/>
          </a:prstGeom>
          <a:noFill/>
        </p:spPr>
        <p:txBody>
          <a:bodyPr wrap="square" rtlCol="0">
            <a:spAutoFit/>
          </a:bodyPr>
          <a:lstStyle/>
          <a:p>
            <a:r>
              <a:rPr lang="en-US" dirty="0"/>
              <a:t>This was established in 2000 and $7500.00 has been awarded to date.</a:t>
            </a:r>
          </a:p>
        </p:txBody>
      </p:sp>
      <p:sp>
        <p:nvSpPr>
          <p:cNvPr id="6" name="TextBox 5">
            <a:extLst>
              <a:ext uri="{FF2B5EF4-FFF2-40B4-BE49-F238E27FC236}">
                <a16:creationId xmlns:a16="http://schemas.microsoft.com/office/drawing/2014/main" id="{BDEBC91B-C8D3-401D-9FF7-374534B38E9E}"/>
              </a:ext>
            </a:extLst>
          </p:cNvPr>
          <p:cNvSpPr txBox="1"/>
          <p:nvPr/>
        </p:nvSpPr>
        <p:spPr>
          <a:xfrm>
            <a:off x="1463040" y="2617352"/>
            <a:ext cx="9418320" cy="369332"/>
          </a:xfrm>
          <a:prstGeom prst="rect">
            <a:avLst/>
          </a:prstGeom>
          <a:noFill/>
        </p:spPr>
        <p:txBody>
          <a:bodyPr wrap="square" rtlCol="0">
            <a:spAutoFit/>
          </a:bodyPr>
          <a:lstStyle/>
          <a:p>
            <a:r>
              <a:rPr lang="en-US" dirty="0"/>
              <a:t>The </a:t>
            </a:r>
            <a:r>
              <a:rPr lang="en-US" dirty="0" err="1"/>
              <a:t>Braz</a:t>
            </a:r>
            <a:r>
              <a:rPr lang="en-US" dirty="0"/>
              <a:t> Walker and Dr Keith Arnold funds go directly to supporting the education award. </a:t>
            </a:r>
          </a:p>
        </p:txBody>
      </p:sp>
      <p:sp>
        <p:nvSpPr>
          <p:cNvPr id="7" name="TextBox 6">
            <a:extLst>
              <a:ext uri="{FF2B5EF4-FFF2-40B4-BE49-F238E27FC236}">
                <a16:creationId xmlns:a16="http://schemas.microsoft.com/office/drawing/2014/main" id="{66B98470-A5D7-4174-916D-313D7C00CE42}"/>
              </a:ext>
            </a:extLst>
          </p:cNvPr>
          <p:cNvSpPr txBox="1"/>
          <p:nvPr/>
        </p:nvSpPr>
        <p:spPr>
          <a:xfrm>
            <a:off x="1463040" y="2986684"/>
            <a:ext cx="9418320" cy="369332"/>
          </a:xfrm>
          <a:prstGeom prst="rect">
            <a:avLst/>
          </a:prstGeom>
          <a:noFill/>
        </p:spPr>
        <p:txBody>
          <a:bodyPr wrap="square" rtlCol="0">
            <a:spAutoFit/>
          </a:bodyPr>
          <a:lstStyle/>
          <a:p>
            <a:r>
              <a:rPr lang="en-US" dirty="0"/>
              <a:t>Previous recipients include Dr. Hernan Lopez-Fernandez.</a:t>
            </a:r>
          </a:p>
        </p:txBody>
      </p:sp>
    </p:spTree>
    <p:extLst>
      <p:ext uri="{BB962C8B-B14F-4D97-AF65-F5344CB8AC3E}">
        <p14:creationId xmlns:p14="http://schemas.microsoft.com/office/powerpoint/2010/main" val="262487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91F5C-1D06-4E6A-BDD0-D18C1B79BEC4}"/>
              </a:ext>
            </a:extLst>
          </p:cNvPr>
          <p:cNvSpPr txBox="1"/>
          <p:nvPr/>
        </p:nvSpPr>
        <p:spPr>
          <a:xfrm>
            <a:off x="1588770" y="411480"/>
            <a:ext cx="7452360" cy="769441"/>
          </a:xfrm>
          <a:prstGeom prst="rect">
            <a:avLst/>
          </a:prstGeom>
          <a:noFill/>
        </p:spPr>
        <p:txBody>
          <a:bodyPr wrap="square" rtlCol="0">
            <a:spAutoFit/>
          </a:bodyPr>
          <a:lstStyle/>
          <a:p>
            <a:r>
              <a:rPr lang="en-US" sz="4400" dirty="0"/>
              <a:t>What is FOTAS?</a:t>
            </a:r>
          </a:p>
        </p:txBody>
      </p:sp>
      <p:sp>
        <p:nvSpPr>
          <p:cNvPr id="3" name="TextBox 2">
            <a:extLst>
              <a:ext uri="{FF2B5EF4-FFF2-40B4-BE49-F238E27FC236}">
                <a16:creationId xmlns:a16="http://schemas.microsoft.com/office/drawing/2014/main" id="{543F66BE-9C4B-43B9-9484-8036937D58F9}"/>
              </a:ext>
            </a:extLst>
          </p:cNvPr>
          <p:cNvSpPr txBox="1"/>
          <p:nvPr/>
        </p:nvSpPr>
        <p:spPr>
          <a:xfrm>
            <a:off x="1588770" y="1760220"/>
            <a:ext cx="7555230" cy="369332"/>
          </a:xfrm>
          <a:prstGeom prst="rect">
            <a:avLst/>
          </a:prstGeom>
          <a:noFill/>
        </p:spPr>
        <p:txBody>
          <a:bodyPr wrap="square" rtlCol="0">
            <a:spAutoFit/>
          </a:bodyPr>
          <a:lstStyle/>
          <a:p>
            <a:r>
              <a:rPr lang="en-US" dirty="0"/>
              <a:t>An acronym for the Federation of Texas Aquarium Societies </a:t>
            </a:r>
          </a:p>
        </p:txBody>
      </p:sp>
      <p:sp>
        <p:nvSpPr>
          <p:cNvPr id="4" name="TextBox 3">
            <a:extLst>
              <a:ext uri="{FF2B5EF4-FFF2-40B4-BE49-F238E27FC236}">
                <a16:creationId xmlns:a16="http://schemas.microsoft.com/office/drawing/2014/main" id="{F3DBB099-F7F7-4A57-B42B-3699883CD5AA}"/>
              </a:ext>
            </a:extLst>
          </p:cNvPr>
          <p:cNvSpPr txBox="1"/>
          <p:nvPr/>
        </p:nvSpPr>
        <p:spPr>
          <a:xfrm>
            <a:off x="1588770" y="2529661"/>
            <a:ext cx="8766810" cy="369332"/>
          </a:xfrm>
          <a:prstGeom prst="rect">
            <a:avLst/>
          </a:prstGeom>
          <a:noFill/>
        </p:spPr>
        <p:txBody>
          <a:bodyPr wrap="square" rtlCol="0">
            <a:spAutoFit/>
          </a:bodyPr>
          <a:lstStyle/>
          <a:p>
            <a:r>
              <a:rPr lang="en-US" dirty="0"/>
              <a:t>The annual meeting has morphed into a yearly convention simply known as FOTAS.</a:t>
            </a:r>
          </a:p>
        </p:txBody>
      </p:sp>
      <p:sp>
        <p:nvSpPr>
          <p:cNvPr id="5" name="TextBox 4">
            <a:extLst>
              <a:ext uri="{FF2B5EF4-FFF2-40B4-BE49-F238E27FC236}">
                <a16:creationId xmlns:a16="http://schemas.microsoft.com/office/drawing/2014/main" id="{DD735844-510D-4D1F-8BEB-CB24010B5299}"/>
              </a:ext>
            </a:extLst>
          </p:cNvPr>
          <p:cNvSpPr txBox="1"/>
          <p:nvPr/>
        </p:nvSpPr>
        <p:spPr>
          <a:xfrm>
            <a:off x="1588770" y="3234690"/>
            <a:ext cx="9898380" cy="369332"/>
          </a:xfrm>
          <a:prstGeom prst="rect">
            <a:avLst/>
          </a:prstGeom>
          <a:noFill/>
        </p:spPr>
        <p:txBody>
          <a:bodyPr wrap="square" rtlCol="0">
            <a:spAutoFit/>
          </a:bodyPr>
          <a:lstStyle/>
          <a:p>
            <a:r>
              <a:rPr lang="en-US" dirty="0"/>
              <a:t>It is a brotherhood of aquarium societies now centered in the South Central United States.</a:t>
            </a:r>
          </a:p>
        </p:txBody>
      </p:sp>
    </p:spTree>
    <p:extLst>
      <p:ext uri="{BB962C8B-B14F-4D97-AF65-F5344CB8AC3E}">
        <p14:creationId xmlns:p14="http://schemas.microsoft.com/office/powerpoint/2010/main" val="41923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120A4-F0F9-4907-B62F-B92681BB07A1}"/>
              </a:ext>
            </a:extLst>
          </p:cNvPr>
          <p:cNvSpPr txBox="1"/>
          <p:nvPr/>
        </p:nvSpPr>
        <p:spPr>
          <a:xfrm>
            <a:off x="3989070" y="365760"/>
            <a:ext cx="3509010" cy="769441"/>
          </a:xfrm>
          <a:prstGeom prst="rect">
            <a:avLst/>
          </a:prstGeom>
          <a:noFill/>
        </p:spPr>
        <p:txBody>
          <a:bodyPr wrap="square" rtlCol="0">
            <a:spAutoFit/>
          </a:bodyPr>
          <a:lstStyle/>
          <a:p>
            <a:r>
              <a:rPr lang="en-US" sz="4400" dirty="0"/>
              <a:t>FOTAS FACTS</a:t>
            </a:r>
          </a:p>
        </p:txBody>
      </p:sp>
      <p:sp>
        <p:nvSpPr>
          <p:cNvPr id="4" name="TextBox 3">
            <a:extLst>
              <a:ext uri="{FF2B5EF4-FFF2-40B4-BE49-F238E27FC236}">
                <a16:creationId xmlns:a16="http://schemas.microsoft.com/office/drawing/2014/main" id="{7CDB1B2F-C617-48B3-853E-EB26482F68E5}"/>
              </a:ext>
            </a:extLst>
          </p:cNvPr>
          <p:cNvSpPr txBox="1"/>
          <p:nvPr/>
        </p:nvSpPr>
        <p:spPr>
          <a:xfrm>
            <a:off x="868680" y="1634490"/>
            <a:ext cx="9475470" cy="1200329"/>
          </a:xfrm>
          <a:prstGeom prst="rect">
            <a:avLst/>
          </a:prstGeom>
          <a:noFill/>
        </p:spPr>
        <p:txBody>
          <a:bodyPr wrap="square" rtlCol="0">
            <a:spAutoFit/>
          </a:bodyPr>
          <a:lstStyle/>
          <a:p>
            <a:r>
              <a:rPr lang="en-US" dirty="0"/>
              <a:t>Charter Clubs – Aquatic Researchers of San Antonio</a:t>
            </a:r>
          </a:p>
          <a:p>
            <a:r>
              <a:rPr lang="en-US" dirty="0"/>
              <a:t>			   Houston Aquarium Society</a:t>
            </a:r>
          </a:p>
          <a:p>
            <a:r>
              <a:rPr lang="en-US" dirty="0"/>
              <a:t>			   Oklahoma City Aquarium Society</a:t>
            </a:r>
          </a:p>
          <a:p>
            <a:r>
              <a:rPr lang="en-US" dirty="0"/>
              <a:t>			   Dallas Aquarium Society *** (possibly, not confirmed)</a:t>
            </a:r>
          </a:p>
        </p:txBody>
      </p:sp>
    </p:spTree>
    <p:extLst>
      <p:ext uri="{BB962C8B-B14F-4D97-AF65-F5344CB8AC3E}">
        <p14:creationId xmlns:p14="http://schemas.microsoft.com/office/powerpoint/2010/main" val="3426281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212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81AA1-91EB-4632-83DC-41730995E643}"/>
              </a:ext>
            </a:extLst>
          </p:cNvPr>
          <p:cNvSpPr txBox="1"/>
          <p:nvPr/>
        </p:nvSpPr>
        <p:spPr>
          <a:xfrm>
            <a:off x="3326130" y="377190"/>
            <a:ext cx="5657850" cy="769441"/>
          </a:xfrm>
          <a:prstGeom prst="rect">
            <a:avLst/>
          </a:prstGeom>
          <a:noFill/>
        </p:spPr>
        <p:txBody>
          <a:bodyPr wrap="square" rtlCol="0">
            <a:spAutoFit/>
          </a:bodyPr>
          <a:lstStyle/>
          <a:p>
            <a:r>
              <a:rPr lang="en-US" sz="4400" dirty="0"/>
              <a:t>FOTAS Conservation</a:t>
            </a:r>
          </a:p>
        </p:txBody>
      </p:sp>
      <p:sp>
        <p:nvSpPr>
          <p:cNvPr id="3" name="TextBox 2">
            <a:extLst>
              <a:ext uri="{FF2B5EF4-FFF2-40B4-BE49-F238E27FC236}">
                <a16:creationId xmlns:a16="http://schemas.microsoft.com/office/drawing/2014/main" id="{9A7E59E1-B074-41E4-8AA2-F077BFB68869}"/>
              </a:ext>
            </a:extLst>
          </p:cNvPr>
          <p:cNvSpPr txBox="1"/>
          <p:nvPr/>
        </p:nvSpPr>
        <p:spPr>
          <a:xfrm>
            <a:off x="800100" y="1394460"/>
            <a:ext cx="9589770" cy="369332"/>
          </a:xfrm>
          <a:prstGeom prst="rect">
            <a:avLst/>
          </a:prstGeom>
          <a:noFill/>
        </p:spPr>
        <p:txBody>
          <a:bodyPr wrap="square" rtlCol="0">
            <a:spAutoFit/>
          </a:bodyPr>
          <a:lstStyle/>
          <a:p>
            <a:r>
              <a:rPr lang="en-US" dirty="0"/>
              <a:t>FOTAS has </a:t>
            </a:r>
            <a:r>
              <a:rPr lang="en-US" dirty="0" err="1"/>
              <a:t>reconized</a:t>
            </a:r>
            <a:r>
              <a:rPr lang="en-US" dirty="0"/>
              <a:t> that aquatic conservation measures should be a major focus. </a:t>
            </a:r>
          </a:p>
        </p:txBody>
      </p:sp>
      <p:sp>
        <p:nvSpPr>
          <p:cNvPr id="4" name="TextBox 3">
            <a:extLst>
              <a:ext uri="{FF2B5EF4-FFF2-40B4-BE49-F238E27FC236}">
                <a16:creationId xmlns:a16="http://schemas.microsoft.com/office/drawing/2014/main" id="{3C3E7CAD-971D-4D4D-A589-0DF9BC1384E6}"/>
              </a:ext>
            </a:extLst>
          </p:cNvPr>
          <p:cNvSpPr txBox="1"/>
          <p:nvPr/>
        </p:nvSpPr>
        <p:spPr>
          <a:xfrm>
            <a:off x="800100" y="1832372"/>
            <a:ext cx="9555480" cy="646331"/>
          </a:xfrm>
          <a:prstGeom prst="rect">
            <a:avLst/>
          </a:prstGeom>
          <a:noFill/>
        </p:spPr>
        <p:txBody>
          <a:bodyPr wrap="square" rtlCol="0">
            <a:spAutoFit/>
          </a:bodyPr>
          <a:lstStyle/>
          <a:p>
            <a:r>
              <a:rPr lang="en-US" dirty="0"/>
              <a:t>We have aligned ourselves with CARES hosting the first CARES convention, named FOTAS CARES, in 2011. </a:t>
            </a:r>
          </a:p>
        </p:txBody>
      </p:sp>
      <p:sp>
        <p:nvSpPr>
          <p:cNvPr id="5" name="TextBox 4">
            <a:extLst>
              <a:ext uri="{FF2B5EF4-FFF2-40B4-BE49-F238E27FC236}">
                <a16:creationId xmlns:a16="http://schemas.microsoft.com/office/drawing/2014/main" id="{BA3DF2B7-E888-4158-B547-B4A58FFA58EE}"/>
              </a:ext>
            </a:extLst>
          </p:cNvPr>
          <p:cNvSpPr txBox="1"/>
          <p:nvPr/>
        </p:nvSpPr>
        <p:spPr>
          <a:xfrm>
            <a:off x="800100" y="2465666"/>
            <a:ext cx="9589770" cy="369332"/>
          </a:xfrm>
          <a:prstGeom prst="rect">
            <a:avLst/>
          </a:prstGeom>
          <a:noFill/>
        </p:spPr>
        <p:txBody>
          <a:bodyPr wrap="square" rtlCol="0">
            <a:spAutoFit/>
          </a:bodyPr>
          <a:lstStyle/>
          <a:p>
            <a:r>
              <a:rPr lang="en-US" dirty="0"/>
              <a:t>FOTAS maintains an independent CARES program open to members of all FOTAS clubs.</a:t>
            </a:r>
          </a:p>
        </p:txBody>
      </p:sp>
      <p:sp>
        <p:nvSpPr>
          <p:cNvPr id="6" name="TextBox 5">
            <a:extLst>
              <a:ext uri="{FF2B5EF4-FFF2-40B4-BE49-F238E27FC236}">
                <a16:creationId xmlns:a16="http://schemas.microsoft.com/office/drawing/2014/main" id="{DB4284DF-19BA-4B25-9779-5343E0FBBE92}"/>
              </a:ext>
            </a:extLst>
          </p:cNvPr>
          <p:cNvSpPr txBox="1"/>
          <p:nvPr/>
        </p:nvSpPr>
        <p:spPr>
          <a:xfrm>
            <a:off x="891540" y="2948940"/>
            <a:ext cx="9178290" cy="646331"/>
          </a:xfrm>
          <a:prstGeom prst="rect">
            <a:avLst/>
          </a:prstGeom>
          <a:noFill/>
        </p:spPr>
        <p:txBody>
          <a:bodyPr wrap="square" rtlCol="0">
            <a:spAutoFit/>
          </a:bodyPr>
          <a:lstStyle/>
          <a:p>
            <a:r>
              <a:rPr lang="en-US" dirty="0"/>
              <a:t>FOTAS promotes CARES by awarding other aquarium clubs (not only FOTAS affiliates) the FOTAS CARES medal of honor for “Best CARES Fish in Show”.</a:t>
            </a:r>
          </a:p>
        </p:txBody>
      </p:sp>
      <p:pic>
        <p:nvPicPr>
          <p:cNvPr id="12" name="Picture 11">
            <a:extLst>
              <a:ext uri="{FF2B5EF4-FFF2-40B4-BE49-F238E27FC236}">
                <a16:creationId xmlns:a16="http://schemas.microsoft.com/office/drawing/2014/main" id="{59BB3B79-78AD-4820-A53F-295EA144A624}"/>
              </a:ext>
            </a:extLst>
          </p:cNvPr>
          <p:cNvPicPr>
            <a:picLocks noChangeAspect="1"/>
          </p:cNvPicPr>
          <p:nvPr/>
        </p:nvPicPr>
        <p:blipFill>
          <a:blip r:embed="rId2"/>
          <a:stretch>
            <a:fillRect/>
          </a:stretch>
        </p:blipFill>
        <p:spPr>
          <a:xfrm>
            <a:off x="10183950" y="-7799"/>
            <a:ext cx="2008049" cy="2008049"/>
          </a:xfrm>
          <a:prstGeom prst="rect">
            <a:avLst/>
          </a:prstGeom>
        </p:spPr>
      </p:pic>
      <p:pic>
        <p:nvPicPr>
          <p:cNvPr id="14" name="Picture 13">
            <a:extLst>
              <a:ext uri="{FF2B5EF4-FFF2-40B4-BE49-F238E27FC236}">
                <a16:creationId xmlns:a16="http://schemas.microsoft.com/office/drawing/2014/main" id="{1FFDA517-A7C5-4551-8FFF-02340775D3B5}"/>
              </a:ext>
            </a:extLst>
          </p:cNvPr>
          <p:cNvPicPr>
            <a:picLocks noChangeAspect="1"/>
          </p:cNvPicPr>
          <p:nvPr/>
        </p:nvPicPr>
        <p:blipFill>
          <a:blip r:embed="rId3"/>
          <a:stretch>
            <a:fillRect/>
          </a:stretch>
        </p:blipFill>
        <p:spPr>
          <a:xfrm>
            <a:off x="4037995" y="3709213"/>
            <a:ext cx="3509312" cy="3051810"/>
          </a:xfrm>
          <a:prstGeom prst="rect">
            <a:avLst/>
          </a:prstGeom>
        </p:spPr>
      </p:pic>
    </p:spTree>
    <p:extLst>
      <p:ext uri="{BB962C8B-B14F-4D97-AF65-F5344CB8AC3E}">
        <p14:creationId xmlns:p14="http://schemas.microsoft.com/office/powerpoint/2010/main" val="2760537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5FA893-177C-4E67-B7FC-3C89E2067D2B}"/>
              </a:ext>
            </a:extLst>
          </p:cNvPr>
          <p:cNvSpPr txBox="1"/>
          <p:nvPr/>
        </p:nvSpPr>
        <p:spPr>
          <a:xfrm>
            <a:off x="3714750" y="194310"/>
            <a:ext cx="7223760" cy="769441"/>
          </a:xfrm>
          <a:prstGeom prst="rect">
            <a:avLst/>
          </a:prstGeom>
          <a:noFill/>
        </p:spPr>
        <p:txBody>
          <a:bodyPr wrap="square" rtlCol="0">
            <a:spAutoFit/>
          </a:bodyPr>
          <a:lstStyle/>
          <a:p>
            <a:r>
              <a:rPr lang="en-US" sz="4400" dirty="0"/>
              <a:t>FOTAS Publications</a:t>
            </a:r>
          </a:p>
        </p:txBody>
      </p:sp>
      <p:pic>
        <p:nvPicPr>
          <p:cNvPr id="8" name="Picture 7">
            <a:extLst>
              <a:ext uri="{FF2B5EF4-FFF2-40B4-BE49-F238E27FC236}">
                <a16:creationId xmlns:a16="http://schemas.microsoft.com/office/drawing/2014/main" id="{D22CF626-501E-4433-9DC6-6326F3B7B473}"/>
              </a:ext>
            </a:extLst>
          </p:cNvPr>
          <p:cNvPicPr>
            <a:picLocks noChangeAspect="1"/>
          </p:cNvPicPr>
          <p:nvPr/>
        </p:nvPicPr>
        <p:blipFill>
          <a:blip r:embed="rId2"/>
          <a:stretch>
            <a:fillRect/>
          </a:stretch>
        </p:blipFill>
        <p:spPr>
          <a:xfrm>
            <a:off x="3108960" y="963751"/>
            <a:ext cx="2075884" cy="2811780"/>
          </a:xfrm>
          <a:prstGeom prst="rect">
            <a:avLst/>
          </a:prstGeom>
        </p:spPr>
      </p:pic>
      <p:pic>
        <p:nvPicPr>
          <p:cNvPr id="2050" name="Picture 2" descr="Image result for alamo aquarium society">
            <a:extLst>
              <a:ext uri="{FF2B5EF4-FFF2-40B4-BE49-F238E27FC236}">
                <a16:creationId xmlns:a16="http://schemas.microsoft.com/office/drawing/2014/main" id="{24E1343C-A81C-421A-816D-916014A48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4" y="3943350"/>
            <a:ext cx="2336461" cy="28117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ichlid club of San antonio">
            <a:extLst>
              <a:ext uri="{FF2B5EF4-FFF2-40B4-BE49-F238E27FC236}">
                <a16:creationId xmlns:a16="http://schemas.microsoft.com/office/drawing/2014/main" id="{B1B25E86-18C4-4E70-B0BF-FB40AD6EB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46" y="963751"/>
            <a:ext cx="2322280" cy="28117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LAS_Sentinel_1.1">
            <a:extLst>
              <a:ext uri="{FF2B5EF4-FFF2-40B4-BE49-F238E27FC236}">
                <a16:creationId xmlns:a16="http://schemas.microsoft.com/office/drawing/2014/main" id="{8C5DA425-DF00-4258-8F26-1D24BA14F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960" y="3943350"/>
            <a:ext cx="2075884" cy="281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4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30503-7D2D-4FCA-9403-5DFB0CFEF9C1}"/>
              </a:ext>
            </a:extLst>
          </p:cNvPr>
          <p:cNvSpPr txBox="1"/>
          <p:nvPr/>
        </p:nvSpPr>
        <p:spPr>
          <a:xfrm>
            <a:off x="3509010" y="274320"/>
            <a:ext cx="5886450" cy="369332"/>
          </a:xfrm>
          <a:prstGeom prst="rect">
            <a:avLst/>
          </a:prstGeom>
          <a:noFill/>
        </p:spPr>
        <p:txBody>
          <a:bodyPr wrap="square" rtlCol="0">
            <a:spAutoFit/>
          </a:bodyPr>
          <a:lstStyle/>
          <a:p>
            <a:r>
              <a:rPr lang="en-US" dirty="0"/>
              <a:t>A Chronology of Aquatic Organizations in Texas</a:t>
            </a:r>
          </a:p>
        </p:txBody>
      </p:sp>
      <p:sp>
        <p:nvSpPr>
          <p:cNvPr id="3" name="TextBox 2">
            <a:extLst>
              <a:ext uri="{FF2B5EF4-FFF2-40B4-BE49-F238E27FC236}">
                <a16:creationId xmlns:a16="http://schemas.microsoft.com/office/drawing/2014/main" id="{7032223A-A698-47F1-A1FB-203071A3B684}"/>
              </a:ext>
            </a:extLst>
          </p:cNvPr>
          <p:cNvSpPr txBox="1"/>
          <p:nvPr/>
        </p:nvSpPr>
        <p:spPr>
          <a:xfrm>
            <a:off x="788670" y="1131570"/>
            <a:ext cx="8218170" cy="369332"/>
          </a:xfrm>
          <a:prstGeom prst="rect">
            <a:avLst/>
          </a:prstGeom>
          <a:noFill/>
        </p:spPr>
        <p:txBody>
          <a:bodyPr wrap="square" rtlCol="0">
            <a:spAutoFit/>
          </a:bodyPr>
          <a:lstStyle/>
          <a:p>
            <a:r>
              <a:rPr lang="en-US" dirty="0"/>
              <a:t>1932 – The Dallas Aquarium Society forms</a:t>
            </a:r>
          </a:p>
        </p:txBody>
      </p:sp>
      <p:sp>
        <p:nvSpPr>
          <p:cNvPr id="4" name="TextBox 3">
            <a:extLst>
              <a:ext uri="{FF2B5EF4-FFF2-40B4-BE49-F238E27FC236}">
                <a16:creationId xmlns:a16="http://schemas.microsoft.com/office/drawing/2014/main" id="{942E7C18-8E60-45D7-80C6-70E83B20661E}"/>
              </a:ext>
            </a:extLst>
          </p:cNvPr>
          <p:cNvSpPr txBox="1"/>
          <p:nvPr/>
        </p:nvSpPr>
        <p:spPr>
          <a:xfrm>
            <a:off x="1520190" y="1500902"/>
            <a:ext cx="6160770" cy="369332"/>
          </a:xfrm>
          <a:prstGeom prst="rect">
            <a:avLst/>
          </a:prstGeom>
          <a:noFill/>
        </p:spPr>
        <p:txBody>
          <a:bodyPr wrap="square" rtlCol="0">
            <a:spAutoFit/>
          </a:bodyPr>
          <a:lstStyle/>
          <a:p>
            <a:r>
              <a:rPr lang="en-US" dirty="0"/>
              <a:t>Ran at least four successful aquatic shows in the 1930’s</a:t>
            </a:r>
          </a:p>
        </p:txBody>
      </p:sp>
      <p:sp>
        <p:nvSpPr>
          <p:cNvPr id="5" name="TextBox 4">
            <a:extLst>
              <a:ext uri="{FF2B5EF4-FFF2-40B4-BE49-F238E27FC236}">
                <a16:creationId xmlns:a16="http://schemas.microsoft.com/office/drawing/2014/main" id="{65F2D724-6126-4856-A522-6066C4F27998}"/>
              </a:ext>
            </a:extLst>
          </p:cNvPr>
          <p:cNvSpPr txBox="1"/>
          <p:nvPr/>
        </p:nvSpPr>
        <p:spPr>
          <a:xfrm>
            <a:off x="788670" y="1920240"/>
            <a:ext cx="6560820" cy="369332"/>
          </a:xfrm>
          <a:prstGeom prst="rect">
            <a:avLst/>
          </a:prstGeom>
          <a:noFill/>
        </p:spPr>
        <p:txBody>
          <a:bodyPr wrap="square" rtlCol="0">
            <a:spAutoFit/>
          </a:bodyPr>
          <a:lstStyle/>
          <a:p>
            <a:r>
              <a:rPr lang="en-US" dirty="0"/>
              <a:t>1933 – The San Antonio Aquarium Society is established</a:t>
            </a:r>
          </a:p>
        </p:txBody>
      </p:sp>
      <p:sp>
        <p:nvSpPr>
          <p:cNvPr id="6" name="TextBox 5">
            <a:extLst>
              <a:ext uri="{FF2B5EF4-FFF2-40B4-BE49-F238E27FC236}">
                <a16:creationId xmlns:a16="http://schemas.microsoft.com/office/drawing/2014/main" id="{B520344F-F60D-4489-879E-2707155B2167}"/>
              </a:ext>
            </a:extLst>
          </p:cNvPr>
          <p:cNvSpPr txBox="1"/>
          <p:nvPr/>
        </p:nvSpPr>
        <p:spPr>
          <a:xfrm>
            <a:off x="1520190" y="2312432"/>
            <a:ext cx="6377940" cy="369332"/>
          </a:xfrm>
          <a:prstGeom prst="rect">
            <a:avLst/>
          </a:prstGeom>
          <a:noFill/>
        </p:spPr>
        <p:txBody>
          <a:bodyPr wrap="square" rtlCol="0">
            <a:spAutoFit/>
          </a:bodyPr>
          <a:lstStyle/>
          <a:p>
            <a:r>
              <a:rPr lang="en-US" dirty="0"/>
              <a:t>First mention of putting on an exhibition in the fall of 1934.</a:t>
            </a:r>
          </a:p>
        </p:txBody>
      </p:sp>
      <p:sp>
        <p:nvSpPr>
          <p:cNvPr id="7" name="TextBox 6">
            <a:extLst>
              <a:ext uri="{FF2B5EF4-FFF2-40B4-BE49-F238E27FC236}">
                <a16:creationId xmlns:a16="http://schemas.microsoft.com/office/drawing/2014/main" id="{5B255833-1858-4CFA-AFBF-6D2540BDEB3E}"/>
              </a:ext>
            </a:extLst>
          </p:cNvPr>
          <p:cNvSpPr txBox="1"/>
          <p:nvPr/>
        </p:nvSpPr>
        <p:spPr>
          <a:xfrm>
            <a:off x="788670" y="2704624"/>
            <a:ext cx="7063740" cy="369332"/>
          </a:xfrm>
          <a:prstGeom prst="rect">
            <a:avLst/>
          </a:prstGeom>
          <a:noFill/>
        </p:spPr>
        <p:txBody>
          <a:bodyPr wrap="square" rtlCol="0">
            <a:spAutoFit/>
          </a:bodyPr>
          <a:lstStyle/>
          <a:p>
            <a:r>
              <a:rPr lang="en-US" dirty="0"/>
              <a:t>1937 – Texas Aquarium Association forms in Houston.</a:t>
            </a:r>
          </a:p>
        </p:txBody>
      </p:sp>
      <p:sp>
        <p:nvSpPr>
          <p:cNvPr id="8" name="TextBox 7">
            <a:extLst>
              <a:ext uri="{FF2B5EF4-FFF2-40B4-BE49-F238E27FC236}">
                <a16:creationId xmlns:a16="http://schemas.microsoft.com/office/drawing/2014/main" id="{048B2D09-6DD0-4983-A998-16942A2E808E}"/>
              </a:ext>
            </a:extLst>
          </p:cNvPr>
          <p:cNvSpPr txBox="1"/>
          <p:nvPr/>
        </p:nvSpPr>
        <p:spPr>
          <a:xfrm>
            <a:off x="788670" y="4004072"/>
            <a:ext cx="9944100" cy="369332"/>
          </a:xfrm>
          <a:prstGeom prst="rect">
            <a:avLst/>
          </a:prstGeom>
          <a:noFill/>
        </p:spPr>
        <p:txBody>
          <a:bodyPr wrap="square" rtlCol="0">
            <a:spAutoFit/>
          </a:bodyPr>
          <a:lstStyle/>
          <a:p>
            <a:r>
              <a:rPr lang="en-US" dirty="0"/>
              <a:t>During WWII these clubs ceased operation and the organized hobby in Texas was put on hiatus.</a:t>
            </a:r>
          </a:p>
        </p:txBody>
      </p:sp>
    </p:spTree>
    <p:extLst>
      <p:ext uri="{BB962C8B-B14F-4D97-AF65-F5344CB8AC3E}">
        <p14:creationId xmlns:p14="http://schemas.microsoft.com/office/powerpoint/2010/main" val="211944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0D540-AA8A-4BCC-9B98-346B5ABDA471}"/>
              </a:ext>
            </a:extLst>
          </p:cNvPr>
          <p:cNvSpPr txBox="1"/>
          <p:nvPr/>
        </p:nvSpPr>
        <p:spPr>
          <a:xfrm>
            <a:off x="880110" y="594360"/>
            <a:ext cx="9006840" cy="369332"/>
          </a:xfrm>
          <a:prstGeom prst="rect">
            <a:avLst/>
          </a:prstGeom>
          <a:noFill/>
        </p:spPr>
        <p:txBody>
          <a:bodyPr wrap="square" rtlCol="0">
            <a:spAutoFit/>
          </a:bodyPr>
          <a:lstStyle/>
          <a:p>
            <a:r>
              <a:rPr lang="en-US" dirty="0"/>
              <a:t>1948 – The formation of the Fort Worth Aquarium Society.</a:t>
            </a:r>
          </a:p>
        </p:txBody>
      </p:sp>
      <p:sp>
        <p:nvSpPr>
          <p:cNvPr id="3" name="TextBox 2">
            <a:extLst>
              <a:ext uri="{FF2B5EF4-FFF2-40B4-BE49-F238E27FC236}">
                <a16:creationId xmlns:a16="http://schemas.microsoft.com/office/drawing/2014/main" id="{E22A3847-E945-4903-A0AE-EAC8EBE48EE6}"/>
              </a:ext>
            </a:extLst>
          </p:cNvPr>
          <p:cNvSpPr txBox="1"/>
          <p:nvPr/>
        </p:nvSpPr>
        <p:spPr>
          <a:xfrm>
            <a:off x="880110" y="975122"/>
            <a:ext cx="9086850" cy="646331"/>
          </a:xfrm>
          <a:prstGeom prst="rect">
            <a:avLst/>
          </a:prstGeom>
          <a:noFill/>
        </p:spPr>
        <p:txBody>
          <a:bodyPr wrap="square" rtlCol="0">
            <a:spAutoFit/>
          </a:bodyPr>
          <a:lstStyle/>
          <a:p>
            <a:r>
              <a:rPr lang="en-US" dirty="0"/>
              <a:t>This was the most active and organized club in Texas to this time putting on annual shows for over 30 years.</a:t>
            </a:r>
          </a:p>
        </p:txBody>
      </p:sp>
      <p:sp>
        <p:nvSpPr>
          <p:cNvPr id="4" name="TextBox 3">
            <a:extLst>
              <a:ext uri="{FF2B5EF4-FFF2-40B4-BE49-F238E27FC236}">
                <a16:creationId xmlns:a16="http://schemas.microsoft.com/office/drawing/2014/main" id="{ECA31C8D-8960-4CE2-A6E3-06C84E001CEE}"/>
              </a:ext>
            </a:extLst>
          </p:cNvPr>
          <p:cNvSpPr txBox="1"/>
          <p:nvPr/>
        </p:nvSpPr>
        <p:spPr>
          <a:xfrm>
            <a:off x="920115" y="1691640"/>
            <a:ext cx="9166860" cy="646331"/>
          </a:xfrm>
          <a:prstGeom prst="rect">
            <a:avLst/>
          </a:prstGeom>
          <a:noFill/>
        </p:spPr>
        <p:txBody>
          <a:bodyPr wrap="square" rtlCol="0">
            <a:spAutoFit/>
          </a:bodyPr>
          <a:lstStyle/>
          <a:p>
            <a:r>
              <a:rPr lang="en-US" dirty="0"/>
              <a:t>Their publication “Betta Tales” ran from 1951-1956 and then from 1968-1979 as “Tropical Topics”.</a:t>
            </a:r>
          </a:p>
        </p:txBody>
      </p:sp>
      <p:sp>
        <p:nvSpPr>
          <p:cNvPr id="5" name="TextBox 4">
            <a:extLst>
              <a:ext uri="{FF2B5EF4-FFF2-40B4-BE49-F238E27FC236}">
                <a16:creationId xmlns:a16="http://schemas.microsoft.com/office/drawing/2014/main" id="{D2BFFAF8-4AF1-456F-8C0A-DE515113E2DD}"/>
              </a:ext>
            </a:extLst>
          </p:cNvPr>
          <p:cNvSpPr txBox="1"/>
          <p:nvPr/>
        </p:nvSpPr>
        <p:spPr>
          <a:xfrm>
            <a:off x="920115" y="2337971"/>
            <a:ext cx="9086850" cy="646331"/>
          </a:xfrm>
          <a:prstGeom prst="rect">
            <a:avLst/>
          </a:prstGeom>
          <a:noFill/>
        </p:spPr>
        <p:txBody>
          <a:bodyPr wrap="square" rtlCol="0">
            <a:spAutoFit/>
          </a:bodyPr>
          <a:lstStyle/>
          <a:p>
            <a:r>
              <a:rPr lang="en-US" dirty="0"/>
              <a:t>There is some confusion as the Greater Southwest Aquarium Club, also of Fort Worth used “Tropical Topics” as the name of their publication as well.</a:t>
            </a:r>
          </a:p>
        </p:txBody>
      </p:sp>
      <p:sp>
        <p:nvSpPr>
          <p:cNvPr id="6" name="TextBox 5">
            <a:extLst>
              <a:ext uri="{FF2B5EF4-FFF2-40B4-BE49-F238E27FC236}">
                <a16:creationId xmlns:a16="http://schemas.microsoft.com/office/drawing/2014/main" id="{01E2CBA1-018A-4B28-A361-98B666FE519C}"/>
              </a:ext>
            </a:extLst>
          </p:cNvPr>
          <p:cNvSpPr txBox="1"/>
          <p:nvPr/>
        </p:nvSpPr>
        <p:spPr>
          <a:xfrm>
            <a:off x="920115" y="3105834"/>
            <a:ext cx="9006840" cy="923330"/>
          </a:xfrm>
          <a:prstGeom prst="rect">
            <a:avLst/>
          </a:prstGeom>
          <a:noFill/>
        </p:spPr>
        <p:txBody>
          <a:bodyPr wrap="square" rtlCol="0">
            <a:spAutoFit/>
          </a:bodyPr>
          <a:lstStyle/>
          <a:p>
            <a:r>
              <a:rPr lang="en-US" dirty="0"/>
              <a:t>1948 – The Dallas Aquarium Society reforms publishing “Guppy Gossip” and putting on a 5</a:t>
            </a:r>
            <a:r>
              <a:rPr lang="en-US" baseline="30000" dirty="0"/>
              <a:t>th</a:t>
            </a:r>
            <a:r>
              <a:rPr lang="en-US" dirty="0"/>
              <a:t> show.  DAS is sometimes referred to as the Tropical Fish Club of Dallas.  In 1950, their publication was changed to “The </a:t>
            </a:r>
            <a:r>
              <a:rPr lang="en-US" dirty="0" err="1"/>
              <a:t>Scalare</a:t>
            </a:r>
            <a:r>
              <a:rPr lang="en-US" dirty="0"/>
              <a:t>”</a:t>
            </a:r>
          </a:p>
        </p:txBody>
      </p:sp>
      <p:sp>
        <p:nvSpPr>
          <p:cNvPr id="7" name="TextBox 6">
            <a:extLst>
              <a:ext uri="{FF2B5EF4-FFF2-40B4-BE49-F238E27FC236}">
                <a16:creationId xmlns:a16="http://schemas.microsoft.com/office/drawing/2014/main" id="{0C0A7D28-C731-4CE0-BF81-202B802FC6E7}"/>
              </a:ext>
            </a:extLst>
          </p:cNvPr>
          <p:cNvSpPr txBox="1"/>
          <p:nvPr/>
        </p:nvSpPr>
        <p:spPr>
          <a:xfrm>
            <a:off x="920115" y="4076490"/>
            <a:ext cx="8955405" cy="369332"/>
          </a:xfrm>
          <a:prstGeom prst="rect">
            <a:avLst/>
          </a:prstGeom>
          <a:noFill/>
        </p:spPr>
        <p:txBody>
          <a:bodyPr wrap="square" rtlCol="0">
            <a:spAutoFit/>
          </a:bodyPr>
          <a:lstStyle/>
          <a:p>
            <a:r>
              <a:rPr lang="en-US" dirty="0"/>
              <a:t>The DAS </a:t>
            </a:r>
            <a:r>
              <a:rPr lang="en-US" dirty="0" err="1"/>
              <a:t>disbaned</a:t>
            </a:r>
            <a:r>
              <a:rPr lang="en-US" dirty="0"/>
              <a:t> in 1976 and shortly there-after, reformed once again in 1977.</a:t>
            </a:r>
          </a:p>
        </p:txBody>
      </p:sp>
      <p:sp>
        <p:nvSpPr>
          <p:cNvPr id="8" name="TextBox 7">
            <a:extLst>
              <a:ext uri="{FF2B5EF4-FFF2-40B4-BE49-F238E27FC236}">
                <a16:creationId xmlns:a16="http://schemas.microsoft.com/office/drawing/2014/main" id="{231A2B65-4E99-4025-AE4D-051545E95595}"/>
              </a:ext>
            </a:extLst>
          </p:cNvPr>
          <p:cNvSpPr txBox="1"/>
          <p:nvPr/>
        </p:nvSpPr>
        <p:spPr>
          <a:xfrm>
            <a:off x="880110" y="4493148"/>
            <a:ext cx="9006840" cy="369332"/>
          </a:xfrm>
          <a:prstGeom prst="rect">
            <a:avLst/>
          </a:prstGeom>
          <a:noFill/>
        </p:spPr>
        <p:txBody>
          <a:bodyPr wrap="square" rtlCol="0">
            <a:spAutoFit/>
          </a:bodyPr>
          <a:lstStyle/>
          <a:p>
            <a:r>
              <a:rPr lang="en-US" dirty="0"/>
              <a:t>1948 – The Brownsville Aquarium Society forms.</a:t>
            </a:r>
          </a:p>
        </p:txBody>
      </p:sp>
      <p:sp>
        <p:nvSpPr>
          <p:cNvPr id="9" name="TextBox 8">
            <a:extLst>
              <a:ext uri="{FF2B5EF4-FFF2-40B4-BE49-F238E27FC236}">
                <a16:creationId xmlns:a16="http://schemas.microsoft.com/office/drawing/2014/main" id="{35CCCCA2-49BF-4017-AC6B-7B9058144D33}"/>
              </a:ext>
            </a:extLst>
          </p:cNvPr>
          <p:cNvSpPr txBox="1"/>
          <p:nvPr/>
        </p:nvSpPr>
        <p:spPr>
          <a:xfrm>
            <a:off x="880110" y="4873910"/>
            <a:ext cx="8949690" cy="369332"/>
          </a:xfrm>
          <a:prstGeom prst="rect">
            <a:avLst/>
          </a:prstGeom>
          <a:noFill/>
        </p:spPr>
        <p:txBody>
          <a:bodyPr wrap="square" rtlCol="0">
            <a:spAutoFit/>
          </a:bodyPr>
          <a:lstStyle/>
          <a:p>
            <a:r>
              <a:rPr lang="en-US" dirty="0"/>
              <a:t>The BAS does not </a:t>
            </a:r>
            <a:r>
              <a:rPr lang="en-US" dirty="0" err="1"/>
              <a:t>lasat</a:t>
            </a:r>
            <a:r>
              <a:rPr lang="en-US" dirty="0"/>
              <a:t> long and disbands shortly after organizing.</a:t>
            </a:r>
          </a:p>
        </p:txBody>
      </p:sp>
    </p:spTree>
    <p:extLst>
      <p:ext uri="{BB962C8B-B14F-4D97-AF65-F5344CB8AC3E}">
        <p14:creationId xmlns:p14="http://schemas.microsoft.com/office/powerpoint/2010/main" val="26975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B2279-2065-4852-8A7B-F73AC7F58D2C}"/>
              </a:ext>
            </a:extLst>
          </p:cNvPr>
          <p:cNvSpPr txBox="1"/>
          <p:nvPr/>
        </p:nvSpPr>
        <p:spPr>
          <a:xfrm>
            <a:off x="1314450" y="320040"/>
            <a:ext cx="8686800" cy="369332"/>
          </a:xfrm>
          <a:prstGeom prst="rect">
            <a:avLst/>
          </a:prstGeom>
          <a:noFill/>
        </p:spPr>
        <p:txBody>
          <a:bodyPr wrap="square" rtlCol="0">
            <a:spAutoFit/>
          </a:bodyPr>
          <a:lstStyle/>
          <a:p>
            <a:r>
              <a:rPr lang="en-US" dirty="0"/>
              <a:t>1950’s experience the formation of over 20 Texas Aquarium Clubs.</a:t>
            </a:r>
          </a:p>
        </p:txBody>
      </p:sp>
      <p:sp>
        <p:nvSpPr>
          <p:cNvPr id="3" name="TextBox 2">
            <a:extLst>
              <a:ext uri="{FF2B5EF4-FFF2-40B4-BE49-F238E27FC236}">
                <a16:creationId xmlns:a16="http://schemas.microsoft.com/office/drawing/2014/main" id="{8ADF33FE-5B94-42DB-BCD2-E143C642594B}"/>
              </a:ext>
            </a:extLst>
          </p:cNvPr>
          <p:cNvSpPr txBox="1"/>
          <p:nvPr/>
        </p:nvSpPr>
        <p:spPr>
          <a:xfrm>
            <a:off x="1314450" y="706874"/>
            <a:ext cx="8801100" cy="369332"/>
          </a:xfrm>
          <a:prstGeom prst="rect">
            <a:avLst/>
          </a:prstGeom>
          <a:noFill/>
        </p:spPr>
        <p:txBody>
          <a:bodyPr wrap="square" rtlCol="0">
            <a:spAutoFit/>
          </a:bodyPr>
          <a:lstStyle/>
          <a:p>
            <a:r>
              <a:rPr lang="en-US" dirty="0"/>
              <a:t>1950 – Formation of the San Antonio Aquarium Society (perhaps re-establishment).</a:t>
            </a:r>
          </a:p>
        </p:txBody>
      </p:sp>
      <p:sp>
        <p:nvSpPr>
          <p:cNvPr id="5" name="TextBox 4">
            <a:extLst>
              <a:ext uri="{FF2B5EF4-FFF2-40B4-BE49-F238E27FC236}">
                <a16:creationId xmlns:a16="http://schemas.microsoft.com/office/drawing/2014/main" id="{272B69B4-43B3-4C77-A208-0E243076467A}"/>
              </a:ext>
            </a:extLst>
          </p:cNvPr>
          <p:cNvSpPr txBox="1"/>
          <p:nvPr/>
        </p:nvSpPr>
        <p:spPr>
          <a:xfrm>
            <a:off x="1354455" y="1084957"/>
            <a:ext cx="8538210" cy="369332"/>
          </a:xfrm>
          <a:prstGeom prst="rect">
            <a:avLst/>
          </a:prstGeom>
          <a:noFill/>
        </p:spPr>
        <p:txBody>
          <a:bodyPr wrap="square" rtlCol="0">
            <a:spAutoFit/>
          </a:bodyPr>
          <a:lstStyle/>
          <a:p>
            <a:r>
              <a:rPr lang="en-US" dirty="0"/>
              <a:t>SAAS printed “The Aquarist” starting in 1952. </a:t>
            </a:r>
          </a:p>
        </p:txBody>
      </p:sp>
      <p:sp>
        <p:nvSpPr>
          <p:cNvPr id="6" name="TextBox 5">
            <a:extLst>
              <a:ext uri="{FF2B5EF4-FFF2-40B4-BE49-F238E27FC236}">
                <a16:creationId xmlns:a16="http://schemas.microsoft.com/office/drawing/2014/main" id="{9C836872-48BC-461B-A64F-3879CDEDD2FB}"/>
              </a:ext>
            </a:extLst>
          </p:cNvPr>
          <p:cNvSpPr txBox="1"/>
          <p:nvPr/>
        </p:nvSpPr>
        <p:spPr>
          <a:xfrm>
            <a:off x="1293495" y="5528726"/>
            <a:ext cx="8618220" cy="369332"/>
          </a:xfrm>
          <a:prstGeom prst="rect">
            <a:avLst/>
          </a:prstGeom>
          <a:noFill/>
        </p:spPr>
        <p:txBody>
          <a:bodyPr wrap="square" rtlCol="0">
            <a:spAutoFit/>
          </a:bodyPr>
          <a:lstStyle/>
          <a:p>
            <a:r>
              <a:rPr lang="en-US" dirty="0"/>
              <a:t>TACWF disbands in 1956.</a:t>
            </a:r>
          </a:p>
        </p:txBody>
      </p:sp>
      <p:sp>
        <p:nvSpPr>
          <p:cNvPr id="8" name="TextBox 7">
            <a:extLst>
              <a:ext uri="{FF2B5EF4-FFF2-40B4-BE49-F238E27FC236}">
                <a16:creationId xmlns:a16="http://schemas.microsoft.com/office/drawing/2014/main" id="{AE274EDD-A273-4CBA-B6EA-2CE35B1A5911}"/>
              </a:ext>
            </a:extLst>
          </p:cNvPr>
          <p:cNvSpPr txBox="1"/>
          <p:nvPr/>
        </p:nvSpPr>
        <p:spPr>
          <a:xfrm>
            <a:off x="1314450" y="1463040"/>
            <a:ext cx="8538210" cy="369332"/>
          </a:xfrm>
          <a:prstGeom prst="rect">
            <a:avLst/>
          </a:prstGeom>
          <a:noFill/>
        </p:spPr>
        <p:txBody>
          <a:bodyPr wrap="square" rtlCol="0">
            <a:spAutoFit/>
          </a:bodyPr>
          <a:lstStyle/>
          <a:p>
            <a:r>
              <a:rPr lang="en-US" dirty="0"/>
              <a:t>1950 – The Houston Aquarium Society formed.   </a:t>
            </a:r>
          </a:p>
        </p:txBody>
      </p:sp>
      <p:sp>
        <p:nvSpPr>
          <p:cNvPr id="10" name="TextBox 9">
            <a:extLst>
              <a:ext uri="{FF2B5EF4-FFF2-40B4-BE49-F238E27FC236}">
                <a16:creationId xmlns:a16="http://schemas.microsoft.com/office/drawing/2014/main" id="{E5225078-8B75-49B3-9F42-09486735CFCA}"/>
              </a:ext>
            </a:extLst>
          </p:cNvPr>
          <p:cNvSpPr txBox="1"/>
          <p:nvPr/>
        </p:nvSpPr>
        <p:spPr>
          <a:xfrm>
            <a:off x="1314450" y="1849874"/>
            <a:ext cx="7993380" cy="923330"/>
          </a:xfrm>
          <a:prstGeom prst="rect">
            <a:avLst/>
          </a:prstGeom>
          <a:noFill/>
        </p:spPr>
        <p:txBody>
          <a:bodyPr wrap="square" rtlCol="0">
            <a:spAutoFit/>
          </a:bodyPr>
          <a:lstStyle/>
          <a:p>
            <a:r>
              <a:rPr lang="en-US" dirty="0"/>
              <a:t>Many of the same names appear as was on the roster of the Texas Aquarium Association of 1937.  I’m unclear if HAS was a new group or reorganization of the TAA.</a:t>
            </a:r>
          </a:p>
        </p:txBody>
      </p:sp>
      <p:sp>
        <p:nvSpPr>
          <p:cNvPr id="11" name="TextBox 10">
            <a:extLst>
              <a:ext uri="{FF2B5EF4-FFF2-40B4-BE49-F238E27FC236}">
                <a16:creationId xmlns:a16="http://schemas.microsoft.com/office/drawing/2014/main" id="{5AA0B8CC-ABB5-4857-9046-5E3EED00C157}"/>
              </a:ext>
            </a:extLst>
          </p:cNvPr>
          <p:cNvSpPr txBox="1"/>
          <p:nvPr/>
        </p:nvSpPr>
        <p:spPr>
          <a:xfrm>
            <a:off x="1314450" y="2859286"/>
            <a:ext cx="8801100" cy="369332"/>
          </a:xfrm>
          <a:prstGeom prst="rect">
            <a:avLst/>
          </a:prstGeom>
          <a:noFill/>
        </p:spPr>
        <p:txBody>
          <a:bodyPr wrap="square" rtlCol="0">
            <a:spAutoFit/>
          </a:bodyPr>
          <a:lstStyle/>
          <a:p>
            <a:r>
              <a:rPr lang="en-US" dirty="0"/>
              <a:t>HAS published a monthly newsletter entitled The Fish Fancier beginning in 1950.</a:t>
            </a:r>
          </a:p>
        </p:txBody>
      </p:sp>
      <p:sp>
        <p:nvSpPr>
          <p:cNvPr id="12" name="TextBox 11">
            <a:extLst>
              <a:ext uri="{FF2B5EF4-FFF2-40B4-BE49-F238E27FC236}">
                <a16:creationId xmlns:a16="http://schemas.microsoft.com/office/drawing/2014/main" id="{01644CF9-2031-406E-A57E-5B802642572B}"/>
              </a:ext>
            </a:extLst>
          </p:cNvPr>
          <p:cNvSpPr txBox="1"/>
          <p:nvPr/>
        </p:nvSpPr>
        <p:spPr>
          <a:xfrm>
            <a:off x="1314450" y="3347204"/>
            <a:ext cx="8801100" cy="646331"/>
          </a:xfrm>
          <a:prstGeom prst="rect">
            <a:avLst/>
          </a:prstGeom>
          <a:noFill/>
        </p:spPr>
        <p:txBody>
          <a:bodyPr wrap="square" rtlCol="0">
            <a:spAutoFit/>
          </a:bodyPr>
          <a:lstStyle/>
          <a:p>
            <a:r>
              <a:rPr lang="en-US" dirty="0"/>
              <a:t>Has sponsored a program forming another group called Houston Junior Aquarium Society running from 1950-1958.</a:t>
            </a:r>
          </a:p>
        </p:txBody>
      </p:sp>
      <p:sp>
        <p:nvSpPr>
          <p:cNvPr id="13" name="TextBox 12">
            <a:extLst>
              <a:ext uri="{FF2B5EF4-FFF2-40B4-BE49-F238E27FC236}">
                <a16:creationId xmlns:a16="http://schemas.microsoft.com/office/drawing/2014/main" id="{688ED7A8-4F11-40E8-83C2-602BABA4752A}"/>
              </a:ext>
            </a:extLst>
          </p:cNvPr>
          <p:cNvSpPr txBox="1"/>
          <p:nvPr/>
        </p:nvSpPr>
        <p:spPr>
          <a:xfrm>
            <a:off x="1293495" y="4070866"/>
            <a:ext cx="8599170" cy="369332"/>
          </a:xfrm>
          <a:prstGeom prst="rect">
            <a:avLst/>
          </a:prstGeom>
          <a:noFill/>
        </p:spPr>
        <p:txBody>
          <a:bodyPr wrap="square" rtlCol="0">
            <a:spAutoFit/>
          </a:bodyPr>
          <a:lstStyle/>
          <a:p>
            <a:r>
              <a:rPr lang="en-US" dirty="0"/>
              <a:t>1951 – The Valley Aquarium Society forms in the Rio Grande Valley.</a:t>
            </a:r>
          </a:p>
        </p:txBody>
      </p:sp>
      <p:sp>
        <p:nvSpPr>
          <p:cNvPr id="14" name="TextBox 13">
            <a:extLst>
              <a:ext uri="{FF2B5EF4-FFF2-40B4-BE49-F238E27FC236}">
                <a16:creationId xmlns:a16="http://schemas.microsoft.com/office/drawing/2014/main" id="{089EA294-756E-4582-AFF8-297B1A473FA7}"/>
              </a:ext>
            </a:extLst>
          </p:cNvPr>
          <p:cNvSpPr txBox="1"/>
          <p:nvPr/>
        </p:nvSpPr>
        <p:spPr>
          <a:xfrm>
            <a:off x="1293495" y="4430464"/>
            <a:ext cx="8801100" cy="369332"/>
          </a:xfrm>
          <a:prstGeom prst="rect">
            <a:avLst/>
          </a:prstGeom>
          <a:noFill/>
        </p:spPr>
        <p:txBody>
          <a:bodyPr wrap="square" rtlCol="0">
            <a:spAutoFit/>
          </a:bodyPr>
          <a:lstStyle/>
          <a:p>
            <a:r>
              <a:rPr lang="en-US" dirty="0"/>
              <a:t>Unclear if this is a new society or evolution of the Brownsville Aquarium Society.</a:t>
            </a:r>
          </a:p>
        </p:txBody>
      </p:sp>
      <p:sp>
        <p:nvSpPr>
          <p:cNvPr id="15" name="TextBox 14">
            <a:extLst>
              <a:ext uri="{FF2B5EF4-FFF2-40B4-BE49-F238E27FC236}">
                <a16:creationId xmlns:a16="http://schemas.microsoft.com/office/drawing/2014/main" id="{5F51D093-7ACA-48ED-B5B0-DCD318E02E48}"/>
              </a:ext>
            </a:extLst>
          </p:cNvPr>
          <p:cNvSpPr txBox="1"/>
          <p:nvPr/>
        </p:nvSpPr>
        <p:spPr>
          <a:xfrm>
            <a:off x="1293495" y="4799796"/>
            <a:ext cx="8801100" cy="369332"/>
          </a:xfrm>
          <a:prstGeom prst="rect">
            <a:avLst/>
          </a:prstGeom>
          <a:noFill/>
        </p:spPr>
        <p:txBody>
          <a:bodyPr wrap="square" rtlCol="0">
            <a:spAutoFit/>
          </a:bodyPr>
          <a:lstStyle/>
          <a:p>
            <a:r>
              <a:rPr lang="en-US" dirty="0"/>
              <a:t>Disbands around 1958.</a:t>
            </a:r>
          </a:p>
        </p:txBody>
      </p:sp>
      <p:sp>
        <p:nvSpPr>
          <p:cNvPr id="16" name="TextBox 15">
            <a:extLst>
              <a:ext uri="{FF2B5EF4-FFF2-40B4-BE49-F238E27FC236}">
                <a16:creationId xmlns:a16="http://schemas.microsoft.com/office/drawing/2014/main" id="{F76B2BCA-5342-4F5A-922F-89B9E7C9607D}"/>
              </a:ext>
            </a:extLst>
          </p:cNvPr>
          <p:cNvSpPr txBox="1"/>
          <p:nvPr/>
        </p:nvSpPr>
        <p:spPr>
          <a:xfrm>
            <a:off x="1293495" y="5175200"/>
            <a:ext cx="8692515" cy="369332"/>
          </a:xfrm>
          <a:prstGeom prst="rect">
            <a:avLst/>
          </a:prstGeom>
          <a:noFill/>
        </p:spPr>
        <p:txBody>
          <a:bodyPr wrap="square" rtlCol="0">
            <a:spAutoFit/>
          </a:bodyPr>
          <a:lstStyle/>
          <a:p>
            <a:r>
              <a:rPr lang="en-US" dirty="0"/>
              <a:t>1951 – Formation of the Tropical Aquarium Club of Wichita Falls.</a:t>
            </a:r>
          </a:p>
        </p:txBody>
      </p:sp>
    </p:spTree>
    <p:extLst>
      <p:ext uri="{BB962C8B-B14F-4D97-AF65-F5344CB8AC3E}">
        <p14:creationId xmlns:p14="http://schemas.microsoft.com/office/powerpoint/2010/main" val="323377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18FCC-1E18-46C5-B9D2-16BA36A8F391}"/>
              </a:ext>
            </a:extLst>
          </p:cNvPr>
          <p:cNvSpPr txBox="1"/>
          <p:nvPr/>
        </p:nvSpPr>
        <p:spPr>
          <a:xfrm>
            <a:off x="1657350" y="285750"/>
            <a:ext cx="8069580" cy="369332"/>
          </a:xfrm>
          <a:prstGeom prst="rect">
            <a:avLst/>
          </a:prstGeom>
          <a:noFill/>
        </p:spPr>
        <p:txBody>
          <a:bodyPr wrap="square" rtlCol="0">
            <a:spAutoFit/>
          </a:bodyPr>
          <a:lstStyle/>
          <a:p>
            <a:r>
              <a:rPr lang="en-US" dirty="0"/>
              <a:t>1952 – Formation of the Alamo Aquarium Society.</a:t>
            </a:r>
          </a:p>
        </p:txBody>
      </p:sp>
      <p:sp>
        <p:nvSpPr>
          <p:cNvPr id="5" name="TextBox 4">
            <a:extLst>
              <a:ext uri="{FF2B5EF4-FFF2-40B4-BE49-F238E27FC236}">
                <a16:creationId xmlns:a16="http://schemas.microsoft.com/office/drawing/2014/main" id="{18DA6EC2-2A1B-449B-88DC-C243782EDE16}"/>
              </a:ext>
            </a:extLst>
          </p:cNvPr>
          <p:cNvSpPr txBox="1"/>
          <p:nvPr/>
        </p:nvSpPr>
        <p:spPr>
          <a:xfrm>
            <a:off x="1657350" y="655082"/>
            <a:ext cx="8161020" cy="369332"/>
          </a:xfrm>
          <a:prstGeom prst="rect">
            <a:avLst/>
          </a:prstGeom>
          <a:noFill/>
        </p:spPr>
        <p:txBody>
          <a:bodyPr wrap="square" rtlCol="0">
            <a:spAutoFit/>
          </a:bodyPr>
          <a:lstStyle/>
          <a:p>
            <a:r>
              <a:rPr lang="en-US" dirty="0"/>
              <a:t>Monthly publication called “Angel Notes”</a:t>
            </a:r>
          </a:p>
        </p:txBody>
      </p:sp>
      <p:sp>
        <p:nvSpPr>
          <p:cNvPr id="6" name="TextBox 5">
            <a:extLst>
              <a:ext uri="{FF2B5EF4-FFF2-40B4-BE49-F238E27FC236}">
                <a16:creationId xmlns:a16="http://schemas.microsoft.com/office/drawing/2014/main" id="{1B46375E-6745-4924-B52E-36EE0F9AC6C7}"/>
              </a:ext>
            </a:extLst>
          </p:cNvPr>
          <p:cNvSpPr txBox="1"/>
          <p:nvPr/>
        </p:nvSpPr>
        <p:spPr>
          <a:xfrm>
            <a:off x="1672590" y="5648920"/>
            <a:ext cx="7402830" cy="369332"/>
          </a:xfrm>
          <a:prstGeom prst="rect">
            <a:avLst/>
          </a:prstGeom>
          <a:noFill/>
        </p:spPr>
        <p:txBody>
          <a:bodyPr wrap="square" rtlCol="0">
            <a:spAutoFit/>
          </a:bodyPr>
          <a:lstStyle/>
          <a:p>
            <a:r>
              <a:rPr lang="en-US" dirty="0"/>
              <a:t>A newsletter was started in 1976 called the “Tail Fin Review”.</a:t>
            </a:r>
          </a:p>
        </p:txBody>
      </p:sp>
      <p:sp>
        <p:nvSpPr>
          <p:cNvPr id="7" name="TextBox 6">
            <a:extLst>
              <a:ext uri="{FF2B5EF4-FFF2-40B4-BE49-F238E27FC236}">
                <a16:creationId xmlns:a16="http://schemas.microsoft.com/office/drawing/2014/main" id="{F9C8B772-E328-43BF-8903-E7CEC20CB3C7}"/>
              </a:ext>
            </a:extLst>
          </p:cNvPr>
          <p:cNvSpPr txBox="1"/>
          <p:nvPr/>
        </p:nvSpPr>
        <p:spPr>
          <a:xfrm>
            <a:off x="1657350" y="1037004"/>
            <a:ext cx="5977890" cy="369332"/>
          </a:xfrm>
          <a:prstGeom prst="rect">
            <a:avLst/>
          </a:prstGeom>
          <a:noFill/>
        </p:spPr>
        <p:txBody>
          <a:bodyPr wrap="square" rtlCol="0">
            <a:spAutoFit/>
          </a:bodyPr>
          <a:lstStyle/>
          <a:p>
            <a:r>
              <a:rPr lang="en-US" dirty="0"/>
              <a:t>1952 – Formation of the Austin Aquarium Society.</a:t>
            </a:r>
          </a:p>
        </p:txBody>
      </p:sp>
      <p:sp>
        <p:nvSpPr>
          <p:cNvPr id="8" name="TextBox 7">
            <a:extLst>
              <a:ext uri="{FF2B5EF4-FFF2-40B4-BE49-F238E27FC236}">
                <a16:creationId xmlns:a16="http://schemas.microsoft.com/office/drawing/2014/main" id="{9C52B3B3-E527-4A4D-A40E-BDECDFF01AA2}"/>
              </a:ext>
            </a:extLst>
          </p:cNvPr>
          <p:cNvSpPr txBox="1"/>
          <p:nvPr/>
        </p:nvSpPr>
        <p:spPr>
          <a:xfrm>
            <a:off x="1657350" y="1444106"/>
            <a:ext cx="6858000" cy="369332"/>
          </a:xfrm>
          <a:prstGeom prst="rect">
            <a:avLst/>
          </a:prstGeom>
          <a:noFill/>
        </p:spPr>
        <p:txBody>
          <a:bodyPr wrap="square" rtlCol="0">
            <a:spAutoFit/>
          </a:bodyPr>
          <a:lstStyle/>
          <a:p>
            <a:r>
              <a:rPr lang="en-US" dirty="0"/>
              <a:t>Disbanded around 1958.</a:t>
            </a:r>
          </a:p>
        </p:txBody>
      </p:sp>
      <p:sp>
        <p:nvSpPr>
          <p:cNvPr id="9" name="TextBox 8">
            <a:extLst>
              <a:ext uri="{FF2B5EF4-FFF2-40B4-BE49-F238E27FC236}">
                <a16:creationId xmlns:a16="http://schemas.microsoft.com/office/drawing/2014/main" id="{4BD45DBB-942F-4151-8EDE-DA706E640E81}"/>
              </a:ext>
            </a:extLst>
          </p:cNvPr>
          <p:cNvSpPr txBox="1"/>
          <p:nvPr/>
        </p:nvSpPr>
        <p:spPr>
          <a:xfrm>
            <a:off x="1657350" y="1839626"/>
            <a:ext cx="8298180" cy="369332"/>
          </a:xfrm>
          <a:prstGeom prst="rect">
            <a:avLst/>
          </a:prstGeom>
          <a:noFill/>
        </p:spPr>
        <p:txBody>
          <a:bodyPr wrap="square" rtlCol="0">
            <a:spAutoFit/>
          </a:bodyPr>
          <a:lstStyle/>
          <a:p>
            <a:r>
              <a:rPr lang="en-US" dirty="0"/>
              <a:t>1952 – Formation of the East Texas Aquarium Society in Kilgore, TX.</a:t>
            </a:r>
          </a:p>
        </p:txBody>
      </p:sp>
      <p:sp>
        <p:nvSpPr>
          <p:cNvPr id="10" name="TextBox 9">
            <a:extLst>
              <a:ext uri="{FF2B5EF4-FFF2-40B4-BE49-F238E27FC236}">
                <a16:creationId xmlns:a16="http://schemas.microsoft.com/office/drawing/2014/main" id="{195E0728-395C-46F3-8C25-448AFBEA20D5}"/>
              </a:ext>
            </a:extLst>
          </p:cNvPr>
          <p:cNvSpPr txBox="1"/>
          <p:nvPr/>
        </p:nvSpPr>
        <p:spPr>
          <a:xfrm>
            <a:off x="1657350" y="2221548"/>
            <a:ext cx="8412480" cy="369332"/>
          </a:xfrm>
          <a:prstGeom prst="rect">
            <a:avLst/>
          </a:prstGeom>
          <a:noFill/>
        </p:spPr>
        <p:txBody>
          <a:bodyPr wrap="square" rtlCol="0">
            <a:spAutoFit/>
          </a:bodyPr>
          <a:lstStyle/>
          <a:p>
            <a:r>
              <a:rPr lang="en-US" dirty="0"/>
              <a:t>ETAS disbanded in 1955.</a:t>
            </a:r>
          </a:p>
        </p:txBody>
      </p:sp>
      <p:sp>
        <p:nvSpPr>
          <p:cNvPr id="11" name="TextBox 10">
            <a:extLst>
              <a:ext uri="{FF2B5EF4-FFF2-40B4-BE49-F238E27FC236}">
                <a16:creationId xmlns:a16="http://schemas.microsoft.com/office/drawing/2014/main" id="{285EC314-FD5C-4C24-A2CB-472E6D801B0E}"/>
              </a:ext>
            </a:extLst>
          </p:cNvPr>
          <p:cNvSpPr txBox="1"/>
          <p:nvPr/>
        </p:nvSpPr>
        <p:spPr>
          <a:xfrm>
            <a:off x="1621154" y="2653766"/>
            <a:ext cx="7740015" cy="923330"/>
          </a:xfrm>
          <a:prstGeom prst="rect">
            <a:avLst/>
          </a:prstGeom>
          <a:noFill/>
        </p:spPr>
        <p:txBody>
          <a:bodyPr wrap="square" rtlCol="0">
            <a:spAutoFit/>
          </a:bodyPr>
          <a:lstStyle/>
          <a:p>
            <a:r>
              <a:rPr lang="en-US" dirty="0"/>
              <a:t>1952 – Biologist </a:t>
            </a:r>
            <a:r>
              <a:rPr lang="en-US" dirty="0" err="1"/>
              <a:t>J.L.Baughman</a:t>
            </a:r>
            <a:r>
              <a:rPr lang="en-US" dirty="0"/>
              <a:t> of Rockport TX suggested that the aquarium clubs of Texas should organize.  He offered to host the first meeting at the Marine Laboratory.</a:t>
            </a:r>
          </a:p>
        </p:txBody>
      </p:sp>
      <p:sp>
        <p:nvSpPr>
          <p:cNvPr id="12" name="TextBox 11">
            <a:extLst>
              <a:ext uri="{FF2B5EF4-FFF2-40B4-BE49-F238E27FC236}">
                <a16:creationId xmlns:a16="http://schemas.microsoft.com/office/drawing/2014/main" id="{84B21DDC-40E1-4F68-A447-AFDA356AD278}"/>
              </a:ext>
            </a:extLst>
          </p:cNvPr>
          <p:cNvSpPr txBox="1"/>
          <p:nvPr/>
        </p:nvSpPr>
        <p:spPr>
          <a:xfrm>
            <a:off x="1657350" y="3630565"/>
            <a:ext cx="7418070" cy="1200329"/>
          </a:xfrm>
          <a:prstGeom prst="rect">
            <a:avLst/>
          </a:prstGeom>
          <a:noFill/>
        </p:spPr>
        <p:txBody>
          <a:bodyPr wrap="square" rtlCol="0">
            <a:spAutoFit/>
          </a:bodyPr>
          <a:lstStyle/>
          <a:p>
            <a:r>
              <a:rPr lang="en-US" dirty="0"/>
              <a:t>1953 – June 28</a:t>
            </a:r>
            <a:r>
              <a:rPr lang="en-US" baseline="30000" dirty="0"/>
              <a:t>th</a:t>
            </a:r>
            <a:r>
              <a:rPr lang="en-US" dirty="0"/>
              <a:t> the first meeting of this organization of aquatic groups was help in San Antonio as many aquarists were gathered for an Alamo Aquarium Society show and the Federation of Texas Aquarium Societies was officially formed.</a:t>
            </a:r>
          </a:p>
        </p:txBody>
      </p:sp>
      <p:sp>
        <p:nvSpPr>
          <p:cNvPr id="13" name="TextBox 12">
            <a:extLst>
              <a:ext uri="{FF2B5EF4-FFF2-40B4-BE49-F238E27FC236}">
                <a16:creationId xmlns:a16="http://schemas.microsoft.com/office/drawing/2014/main" id="{57E8150A-E945-4989-935B-71108DEBAF87}"/>
              </a:ext>
            </a:extLst>
          </p:cNvPr>
          <p:cNvSpPr txBox="1"/>
          <p:nvPr/>
        </p:nvSpPr>
        <p:spPr>
          <a:xfrm>
            <a:off x="1657350" y="4866110"/>
            <a:ext cx="9117330" cy="369332"/>
          </a:xfrm>
          <a:prstGeom prst="rect">
            <a:avLst/>
          </a:prstGeom>
          <a:noFill/>
        </p:spPr>
        <p:txBody>
          <a:bodyPr wrap="square" rtlCol="0">
            <a:spAutoFit/>
          </a:bodyPr>
          <a:lstStyle/>
          <a:p>
            <a:r>
              <a:rPr lang="en-US" dirty="0"/>
              <a:t>The second meeting was held in September at the Marine Laboratory in Rockport TX.</a:t>
            </a:r>
          </a:p>
        </p:txBody>
      </p:sp>
      <p:sp>
        <p:nvSpPr>
          <p:cNvPr id="14" name="TextBox 13">
            <a:extLst>
              <a:ext uri="{FF2B5EF4-FFF2-40B4-BE49-F238E27FC236}">
                <a16:creationId xmlns:a16="http://schemas.microsoft.com/office/drawing/2014/main" id="{240A2DC8-6A9E-4C92-9BA1-E5FF6CA570CC}"/>
              </a:ext>
            </a:extLst>
          </p:cNvPr>
          <p:cNvSpPr txBox="1"/>
          <p:nvPr/>
        </p:nvSpPr>
        <p:spPr>
          <a:xfrm>
            <a:off x="1672590" y="5270658"/>
            <a:ext cx="8846820" cy="369332"/>
          </a:xfrm>
          <a:prstGeom prst="rect">
            <a:avLst/>
          </a:prstGeom>
          <a:noFill/>
        </p:spPr>
        <p:txBody>
          <a:bodyPr wrap="square" rtlCol="0">
            <a:spAutoFit/>
          </a:bodyPr>
          <a:lstStyle/>
          <a:p>
            <a:r>
              <a:rPr lang="en-US" dirty="0"/>
              <a:t>This was unique in that no other state or region in the US had such a confederation.</a:t>
            </a:r>
          </a:p>
        </p:txBody>
      </p:sp>
    </p:spTree>
    <p:extLst>
      <p:ext uri="{BB962C8B-B14F-4D97-AF65-F5344CB8AC3E}">
        <p14:creationId xmlns:p14="http://schemas.microsoft.com/office/powerpoint/2010/main" val="184650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B4E9D-568C-449E-B940-8098FA128E48}"/>
              </a:ext>
            </a:extLst>
          </p:cNvPr>
          <p:cNvSpPr txBox="1"/>
          <p:nvPr/>
        </p:nvSpPr>
        <p:spPr>
          <a:xfrm>
            <a:off x="1085850" y="365760"/>
            <a:ext cx="8378190" cy="369332"/>
          </a:xfrm>
          <a:prstGeom prst="rect">
            <a:avLst/>
          </a:prstGeom>
          <a:noFill/>
        </p:spPr>
        <p:txBody>
          <a:bodyPr wrap="square" rtlCol="0">
            <a:spAutoFit/>
          </a:bodyPr>
          <a:lstStyle/>
          <a:p>
            <a:r>
              <a:rPr lang="en-US" dirty="0"/>
              <a:t>1953 – Heart of Texas Aquarium Society forms servicing Taylor and Waco Texas.</a:t>
            </a:r>
          </a:p>
        </p:txBody>
      </p:sp>
      <p:sp>
        <p:nvSpPr>
          <p:cNvPr id="3" name="TextBox 2">
            <a:extLst>
              <a:ext uri="{FF2B5EF4-FFF2-40B4-BE49-F238E27FC236}">
                <a16:creationId xmlns:a16="http://schemas.microsoft.com/office/drawing/2014/main" id="{224730EE-EFD9-491A-ABAF-099C50C0929E}"/>
              </a:ext>
            </a:extLst>
          </p:cNvPr>
          <p:cNvSpPr txBox="1"/>
          <p:nvPr/>
        </p:nvSpPr>
        <p:spPr>
          <a:xfrm>
            <a:off x="1085850" y="723662"/>
            <a:ext cx="8446770" cy="369332"/>
          </a:xfrm>
          <a:prstGeom prst="rect">
            <a:avLst/>
          </a:prstGeom>
          <a:noFill/>
        </p:spPr>
        <p:txBody>
          <a:bodyPr wrap="square" rtlCol="0">
            <a:spAutoFit/>
          </a:bodyPr>
          <a:lstStyle/>
          <a:p>
            <a:r>
              <a:rPr lang="en-US" dirty="0"/>
              <a:t>Short lived but unsure when it disbanded.</a:t>
            </a:r>
          </a:p>
        </p:txBody>
      </p:sp>
      <p:sp>
        <p:nvSpPr>
          <p:cNvPr id="4" name="TextBox 3">
            <a:extLst>
              <a:ext uri="{FF2B5EF4-FFF2-40B4-BE49-F238E27FC236}">
                <a16:creationId xmlns:a16="http://schemas.microsoft.com/office/drawing/2014/main" id="{9A705155-734E-4E04-B630-A4C5E78C7227}"/>
              </a:ext>
            </a:extLst>
          </p:cNvPr>
          <p:cNvSpPr txBox="1"/>
          <p:nvPr/>
        </p:nvSpPr>
        <p:spPr>
          <a:xfrm>
            <a:off x="1085850" y="1127284"/>
            <a:ext cx="8858250" cy="369332"/>
          </a:xfrm>
          <a:prstGeom prst="rect">
            <a:avLst/>
          </a:prstGeom>
          <a:noFill/>
        </p:spPr>
        <p:txBody>
          <a:bodyPr wrap="square" rtlCol="0">
            <a:spAutoFit/>
          </a:bodyPr>
          <a:lstStyle/>
          <a:p>
            <a:r>
              <a:rPr lang="en-US" dirty="0"/>
              <a:t>1954 – Corpus Christi Aquarium Society forms.</a:t>
            </a:r>
          </a:p>
        </p:txBody>
      </p:sp>
      <p:sp>
        <p:nvSpPr>
          <p:cNvPr id="5" name="TextBox 4">
            <a:extLst>
              <a:ext uri="{FF2B5EF4-FFF2-40B4-BE49-F238E27FC236}">
                <a16:creationId xmlns:a16="http://schemas.microsoft.com/office/drawing/2014/main" id="{85E014C5-9F09-46BB-B3B0-61C20BCBA9A9}"/>
              </a:ext>
            </a:extLst>
          </p:cNvPr>
          <p:cNvSpPr txBox="1"/>
          <p:nvPr/>
        </p:nvSpPr>
        <p:spPr>
          <a:xfrm>
            <a:off x="1085850" y="1518762"/>
            <a:ext cx="8812530" cy="369332"/>
          </a:xfrm>
          <a:prstGeom prst="rect">
            <a:avLst/>
          </a:prstGeom>
          <a:noFill/>
        </p:spPr>
        <p:txBody>
          <a:bodyPr wrap="square" rtlCol="0">
            <a:spAutoFit/>
          </a:bodyPr>
          <a:lstStyle/>
          <a:p>
            <a:r>
              <a:rPr lang="en-US" dirty="0"/>
              <a:t>CCAS published a journal called “The Fins”.</a:t>
            </a:r>
          </a:p>
        </p:txBody>
      </p:sp>
      <p:sp>
        <p:nvSpPr>
          <p:cNvPr id="6" name="TextBox 5">
            <a:extLst>
              <a:ext uri="{FF2B5EF4-FFF2-40B4-BE49-F238E27FC236}">
                <a16:creationId xmlns:a16="http://schemas.microsoft.com/office/drawing/2014/main" id="{62C94242-4074-4478-A104-A581B3A62C18}"/>
              </a:ext>
            </a:extLst>
          </p:cNvPr>
          <p:cNvSpPr txBox="1"/>
          <p:nvPr/>
        </p:nvSpPr>
        <p:spPr>
          <a:xfrm>
            <a:off x="1085850" y="1910240"/>
            <a:ext cx="10149840" cy="369332"/>
          </a:xfrm>
          <a:prstGeom prst="rect">
            <a:avLst/>
          </a:prstGeom>
          <a:noFill/>
        </p:spPr>
        <p:txBody>
          <a:bodyPr wrap="square" rtlCol="0">
            <a:spAutoFit/>
          </a:bodyPr>
          <a:lstStyle/>
          <a:p>
            <a:r>
              <a:rPr lang="en-US" dirty="0"/>
              <a:t>CCAS was an active member of FOTAS hosting the 1959 convention but were disbanded by 1962.</a:t>
            </a:r>
          </a:p>
        </p:txBody>
      </p:sp>
      <p:sp>
        <p:nvSpPr>
          <p:cNvPr id="7" name="TextBox 6">
            <a:extLst>
              <a:ext uri="{FF2B5EF4-FFF2-40B4-BE49-F238E27FC236}">
                <a16:creationId xmlns:a16="http://schemas.microsoft.com/office/drawing/2014/main" id="{52354891-0CC1-490F-9504-08A5CD050253}"/>
              </a:ext>
            </a:extLst>
          </p:cNvPr>
          <p:cNvSpPr txBox="1"/>
          <p:nvPr/>
        </p:nvSpPr>
        <p:spPr>
          <a:xfrm>
            <a:off x="1085850" y="2279572"/>
            <a:ext cx="9532620" cy="369332"/>
          </a:xfrm>
          <a:prstGeom prst="rect">
            <a:avLst/>
          </a:prstGeom>
          <a:noFill/>
        </p:spPr>
        <p:txBody>
          <a:bodyPr wrap="square" rtlCol="0">
            <a:spAutoFit/>
          </a:bodyPr>
          <a:lstStyle/>
          <a:p>
            <a:r>
              <a:rPr lang="en-US" dirty="0"/>
              <a:t>1954 – The Tropical Fish Hobbyists of Dallas formed.</a:t>
            </a:r>
          </a:p>
        </p:txBody>
      </p:sp>
      <p:sp>
        <p:nvSpPr>
          <p:cNvPr id="8" name="TextBox 7">
            <a:extLst>
              <a:ext uri="{FF2B5EF4-FFF2-40B4-BE49-F238E27FC236}">
                <a16:creationId xmlns:a16="http://schemas.microsoft.com/office/drawing/2014/main" id="{3774BC75-1670-4769-8529-B8F761D8A970}"/>
              </a:ext>
            </a:extLst>
          </p:cNvPr>
          <p:cNvSpPr txBox="1"/>
          <p:nvPr/>
        </p:nvSpPr>
        <p:spPr>
          <a:xfrm>
            <a:off x="1085850" y="2648904"/>
            <a:ext cx="9624060" cy="369332"/>
          </a:xfrm>
          <a:prstGeom prst="rect">
            <a:avLst/>
          </a:prstGeom>
          <a:noFill/>
        </p:spPr>
        <p:txBody>
          <a:bodyPr wrap="square" rtlCol="0">
            <a:spAutoFit/>
          </a:bodyPr>
          <a:lstStyle/>
          <a:p>
            <a:r>
              <a:rPr lang="en-US" dirty="0"/>
              <a:t>This was a very active group publishing “The Hobbyist” and holding shows for 25 years.</a:t>
            </a:r>
          </a:p>
        </p:txBody>
      </p:sp>
      <p:sp>
        <p:nvSpPr>
          <p:cNvPr id="9" name="TextBox 8">
            <a:extLst>
              <a:ext uri="{FF2B5EF4-FFF2-40B4-BE49-F238E27FC236}">
                <a16:creationId xmlns:a16="http://schemas.microsoft.com/office/drawing/2014/main" id="{F76E1ACE-9050-47FB-9B23-0CAF3A3C3F20}"/>
              </a:ext>
            </a:extLst>
          </p:cNvPr>
          <p:cNvSpPr txBox="1"/>
          <p:nvPr/>
        </p:nvSpPr>
        <p:spPr>
          <a:xfrm>
            <a:off x="1085850" y="3018236"/>
            <a:ext cx="9715500" cy="369332"/>
          </a:xfrm>
          <a:prstGeom prst="rect">
            <a:avLst/>
          </a:prstGeom>
          <a:noFill/>
        </p:spPr>
        <p:txBody>
          <a:bodyPr wrap="square" rtlCol="0">
            <a:spAutoFit/>
          </a:bodyPr>
          <a:lstStyle/>
          <a:p>
            <a:r>
              <a:rPr lang="en-US" dirty="0"/>
              <a:t>TFHD disbanded in 1978.</a:t>
            </a:r>
          </a:p>
        </p:txBody>
      </p:sp>
      <p:sp>
        <p:nvSpPr>
          <p:cNvPr id="10" name="TextBox 9">
            <a:extLst>
              <a:ext uri="{FF2B5EF4-FFF2-40B4-BE49-F238E27FC236}">
                <a16:creationId xmlns:a16="http://schemas.microsoft.com/office/drawing/2014/main" id="{5BFAE314-E48F-4EAC-A630-58829F7EEAD3}"/>
              </a:ext>
            </a:extLst>
          </p:cNvPr>
          <p:cNvSpPr txBox="1"/>
          <p:nvPr/>
        </p:nvSpPr>
        <p:spPr>
          <a:xfrm>
            <a:off x="1085850" y="3370064"/>
            <a:ext cx="9532620" cy="369332"/>
          </a:xfrm>
          <a:prstGeom prst="rect">
            <a:avLst/>
          </a:prstGeom>
          <a:noFill/>
        </p:spPr>
        <p:txBody>
          <a:bodyPr wrap="square" rtlCol="0">
            <a:spAutoFit/>
          </a:bodyPr>
          <a:lstStyle/>
          <a:p>
            <a:r>
              <a:rPr lang="en-US" dirty="0"/>
              <a:t>1955 – The Gulf Coast Aquarium Society of Port </a:t>
            </a:r>
            <a:r>
              <a:rPr lang="en-US" dirty="0" err="1"/>
              <a:t>Authur</a:t>
            </a:r>
            <a:r>
              <a:rPr lang="en-US" dirty="0"/>
              <a:t>/Port Neches formed.</a:t>
            </a:r>
          </a:p>
        </p:txBody>
      </p:sp>
      <p:sp>
        <p:nvSpPr>
          <p:cNvPr id="11" name="TextBox 10">
            <a:extLst>
              <a:ext uri="{FF2B5EF4-FFF2-40B4-BE49-F238E27FC236}">
                <a16:creationId xmlns:a16="http://schemas.microsoft.com/office/drawing/2014/main" id="{47C16994-53A2-4F9A-8A3A-640139DEBDFA}"/>
              </a:ext>
            </a:extLst>
          </p:cNvPr>
          <p:cNvSpPr txBox="1"/>
          <p:nvPr/>
        </p:nvSpPr>
        <p:spPr>
          <a:xfrm>
            <a:off x="1085850" y="3750826"/>
            <a:ext cx="9715500" cy="369332"/>
          </a:xfrm>
          <a:prstGeom prst="rect">
            <a:avLst/>
          </a:prstGeom>
          <a:noFill/>
        </p:spPr>
        <p:txBody>
          <a:bodyPr wrap="square" rtlCol="0">
            <a:spAutoFit/>
          </a:bodyPr>
          <a:lstStyle/>
          <a:p>
            <a:r>
              <a:rPr lang="en-US" dirty="0"/>
              <a:t>GCAS disbanded in 1957.</a:t>
            </a:r>
          </a:p>
        </p:txBody>
      </p:sp>
      <p:sp>
        <p:nvSpPr>
          <p:cNvPr id="12" name="TextBox 11">
            <a:extLst>
              <a:ext uri="{FF2B5EF4-FFF2-40B4-BE49-F238E27FC236}">
                <a16:creationId xmlns:a16="http://schemas.microsoft.com/office/drawing/2014/main" id="{97AE89C2-A56E-48CE-89BE-08168D2F7A71}"/>
              </a:ext>
            </a:extLst>
          </p:cNvPr>
          <p:cNvSpPr txBox="1"/>
          <p:nvPr/>
        </p:nvSpPr>
        <p:spPr>
          <a:xfrm>
            <a:off x="1085850" y="4114084"/>
            <a:ext cx="9829800" cy="369332"/>
          </a:xfrm>
          <a:prstGeom prst="rect">
            <a:avLst/>
          </a:prstGeom>
          <a:noFill/>
        </p:spPr>
        <p:txBody>
          <a:bodyPr wrap="square" rtlCol="0">
            <a:spAutoFit/>
          </a:bodyPr>
          <a:lstStyle/>
          <a:p>
            <a:r>
              <a:rPr lang="en-US" dirty="0"/>
              <a:t>1956 – Formation of the Texoma Aquarium Society, Dennison TX.</a:t>
            </a:r>
          </a:p>
        </p:txBody>
      </p:sp>
      <p:sp>
        <p:nvSpPr>
          <p:cNvPr id="13" name="TextBox 12">
            <a:extLst>
              <a:ext uri="{FF2B5EF4-FFF2-40B4-BE49-F238E27FC236}">
                <a16:creationId xmlns:a16="http://schemas.microsoft.com/office/drawing/2014/main" id="{2EC096DE-5D9A-4BE5-B197-20A57A73C706}"/>
              </a:ext>
            </a:extLst>
          </p:cNvPr>
          <p:cNvSpPr txBox="1"/>
          <p:nvPr/>
        </p:nvSpPr>
        <p:spPr>
          <a:xfrm>
            <a:off x="1104900" y="4474124"/>
            <a:ext cx="9886950" cy="369332"/>
          </a:xfrm>
          <a:prstGeom prst="rect">
            <a:avLst/>
          </a:prstGeom>
          <a:noFill/>
        </p:spPr>
        <p:txBody>
          <a:bodyPr wrap="square" rtlCol="0">
            <a:spAutoFit/>
          </a:bodyPr>
          <a:lstStyle/>
          <a:p>
            <a:r>
              <a:rPr lang="en-US" dirty="0"/>
              <a:t>TAS disbanded 1960.</a:t>
            </a:r>
          </a:p>
        </p:txBody>
      </p:sp>
      <p:sp>
        <p:nvSpPr>
          <p:cNvPr id="14" name="TextBox 13">
            <a:extLst>
              <a:ext uri="{FF2B5EF4-FFF2-40B4-BE49-F238E27FC236}">
                <a16:creationId xmlns:a16="http://schemas.microsoft.com/office/drawing/2014/main" id="{71FE3427-D6DE-4727-9155-7716FCA1DF52}"/>
              </a:ext>
            </a:extLst>
          </p:cNvPr>
          <p:cNvSpPr txBox="1"/>
          <p:nvPr/>
        </p:nvSpPr>
        <p:spPr>
          <a:xfrm>
            <a:off x="1085850" y="4828090"/>
            <a:ext cx="9955530" cy="369332"/>
          </a:xfrm>
          <a:prstGeom prst="rect">
            <a:avLst/>
          </a:prstGeom>
          <a:noFill/>
        </p:spPr>
        <p:txBody>
          <a:bodyPr wrap="square" rtlCol="0">
            <a:spAutoFit/>
          </a:bodyPr>
          <a:lstStyle/>
          <a:p>
            <a:r>
              <a:rPr lang="en-US" dirty="0"/>
              <a:t>1957 – Mention of the </a:t>
            </a:r>
            <a:r>
              <a:rPr lang="en-US" dirty="0" err="1"/>
              <a:t>Shadyland</a:t>
            </a:r>
            <a:r>
              <a:rPr lang="en-US" dirty="0"/>
              <a:t> Aquarium Society in Mission TX.</a:t>
            </a:r>
          </a:p>
        </p:txBody>
      </p:sp>
      <p:sp>
        <p:nvSpPr>
          <p:cNvPr id="15" name="TextBox 14">
            <a:extLst>
              <a:ext uri="{FF2B5EF4-FFF2-40B4-BE49-F238E27FC236}">
                <a16:creationId xmlns:a16="http://schemas.microsoft.com/office/drawing/2014/main" id="{2AEEE9A3-97F2-49FA-9CB2-7D7E17DE34BD}"/>
              </a:ext>
            </a:extLst>
          </p:cNvPr>
          <p:cNvSpPr txBox="1"/>
          <p:nvPr/>
        </p:nvSpPr>
        <p:spPr>
          <a:xfrm>
            <a:off x="1104900" y="5160624"/>
            <a:ext cx="9886950" cy="369332"/>
          </a:xfrm>
          <a:prstGeom prst="rect">
            <a:avLst/>
          </a:prstGeom>
          <a:noFill/>
        </p:spPr>
        <p:txBody>
          <a:bodyPr wrap="square" rtlCol="0">
            <a:spAutoFit/>
          </a:bodyPr>
          <a:lstStyle/>
          <a:p>
            <a:r>
              <a:rPr lang="en-US" dirty="0"/>
              <a:t>SAS’s longevity and activity is unknown.</a:t>
            </a:r>
          </a:p>
        </p:txBody>
      </p:sp>
      <p:sp>
        <p:nvSpPr>
          <p:cNvPr id="16" name="TextBox 15">
            <a:extLst>
              <a:ext uri="{FF2B5EF4-FFF2-40B4-BE49-F238E27FC236}">
                <a16:creationId xmlns:a16="http://schemas.microsoft.com/office/drawing/2014/main" id="{20BB5F19-8EFF-443E-84F2-97AAFA2CCE52}"/>
              </a:ext>
            </a:extLst>
          </p:cNvPr>
          <p:cNvSpPr txBox="1"/>
          <p:nvPr/>
        </p:nvSpPr>
        <p:spPr>
          <a:xfrm>
            <a:off x="1085850" y="5514590"/>
            <a:ext cx="7292340" cy="369332"/>
          </a:xfrm>
          <a:prstGeom prst="rect">
            <a:avLst/>
          </a:prstGeom>
          <a:noFill/>
        </p:spPr>
        <p:txBody>
          <a:bodyPr wrap="square" rtlCol="0">
            <a:spAutoFit/>
          </a:bodyPr>
          <a:lstStyle/>
          <a:p>
            <a:r>
              <a:rPr lang="en-US" dirty="0"/>
              <a:t>1957 – Odessa Aquarium Society forms.</a:t>
            </a:r>
          </a:p>
        </p:txBody>
      </p:sp>
      <p:sp>
        <p:nvSpPr>
          <p:cNvPr id="17" name="TextBox 16">
            <a:extLst>
              <a:ext uri="{FF2B5EF4-FFF2-40B4-BE49-F238E27FC236}">
                <a16:creationId xmlns:a16="http://schemas.microsoft.com/office/drawing/2014/main" id="{B138ACCA-B89F-4DDD-A9E8-31E65CC4A38D}"/>
              </a:ext>
            </a:extLst>
          </p:cNvPr>
          <p:cNvSpPr txBox="1"/>
          <p:nvPr/>
        </p:nvSpPr>
        <p:spPr>
          <a:xfrm>
            <a:off x="1085850" y="6201090"/>
            <a:ext cx="5947410" cy="369332"/>
          </a:xfrm>
          <a:prstGeom prst="rect">
            <a:avLst/>
          </a:prstGeom>
          <a:noFill/>
        </p:spPr>
        <p:txBody>
          <a:bodyPr wrap="square" rtlCol="0">
            <a:spAutoFit/>
          </a:bodyPr>
          <a:lstStyle/>
          <a:p>
            <a:r>
              <a:rPr lang="en-US" dirty="0"/>
              <a:t>OAS disbands around 1964.</a:t>
            </a:r>
          </a:p>
        </p:txBody>
      </p:sp>
      <p:sp>
        <p:nvSpPr>
          <p:cNvPr id="18" name="TextBox 17">
            <a:extLst>
              <a:ext uri="{FF2B5EF4-FFF2-40B4-BE49-F238E27FC236}">
                <a16:creationId xmlns:a16="http://schemas.microsoft.com/office/drawing/2014/main" id="{B15A92D8-B4E7-43B2-90C6-13C6C2118CA0}"/>
              </a:ext>
            </a:extLst>
          </p:cNvPr>
          <p:cNvSpPr txBox="1"/>
          <p:nvPr/>
        </p:nvSpPr>
        <p:spPr>
          <a:xfrm>
            <a:off x="1085850" y="5847124"/>
            <a:ext cx="6880860" cy="369332"/>
          </a:xfrm>
          <a:prstGeom prst="rect">
            <a:avLst/>
          </a:prstGeom>
          <a:noFill/>
        </p:spPr>
        <p:txBody>
          <a:bodyPr wrap="square" rtlCol="0">
            <a:spAutoFit/>
          </a:bodyPr>
          <a:lstStyle/>
          <a:p>
            <a:r>
              <a:rPr lang="en-US" dirty="0"/>
              <a:t>Publication is called the “Permian Basin Aquarium News”.</a:t>
            </a:r>
          </a:p>
        </p:txBody>
      </p:sp>
    </p:spTree>
    <p:extLst>
      <p:ext uri="{BB962C8B-B14F-4D97-AF65-F5344CB8AC3E}">
        <p14:creationId xmlns:p14="http://schemas.microsoft.com/office/powerpoint/2010/main" val="198561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7D5541-925A-4B69-91E0-7A8F5C2344DA}"/>
              </a:ext>
            </a:extLst>
          </p:cNvPr>
          <p:cNvSpPr/>
          <p:nvPr/>
        </p:nvSpPr>
        <p:spPr>
          <a:xfrm>
            <a:off x="1207770" y="457200"/>
            <a:ext cx="7719060" cy="369332"/>
          </a:xfrm>
          <a:prstGeom prst="rect">
            <a:avLst/>
          </a:prstGeom>
        </p:spPr>
        <p:txBody>
          <a:bodyPr wrap="square">
            <a:spAutoFit/>
          </a:bodyPr>
          <a:lstStyle/>
          <a:p>
            <a:r>
              <a:rPr lang="en-US" dirty="0"/>
              <a:t>1957 – Formation of the Aquatic Researchers of San Antonio</a:t>
            </a:r>
          </a:p>
        </p:txBody>
      </p:sp>
      <p:sp>
        <p:nvSpPr>
          <p:cNvPr id="3" name="Rectangle 2">
            <a:extLst>
              <a:ext uri="{FF2B5EF4-FFF2-40B4-BE49-F238E27FC236}">
                <a16:creationId xmlns:a16="http://schemas.microsoft.com/office/drawing/2014/main" id="{9F624320-46CA-4DD1-9563-33F6A25C7CA7}"/>
              </a:ext>
            </a:extLst>
          </p:cNvPr>
          <p:cNvSpPr/>
          <p:nvPr/>
        </p:nvSpPr>
        <p:spPr>
          <a:xfrm>
            <a:off x="1207770" y="826532"/>
            <a:ext cx="7947660" cy="369332"/>
          </a:xfrm>
          <a:prstGeom prst="rect">
            <a:avLst/>
          </a:prstGeom>
        </p:spPr>
        <p:txBody>
          <a:bodyPr wrap="square">
            <a:spAutoFit/>
          </a:bodyPr>
          <a:lstStyle/>
          <a:p>
            <a:r>
              <a:rPr lang="en-US" dirty="0"/>
              <a:t>It is unclear if SAAS was disbanded or merged in to ARSA at this time.</a:t>
            </a:r>
          </a:p>
        </p:txBody>
      </p:sp>
      <p:sp>
        <p:nvSpPr>
          <p:cNvPr id="4" name="Rectangle 3">
            <a:extLst>
              <a:ext uri="{FF2B5EF4-FFF2-40B4-BE49-F238E27FC236}">
                <a16:creationId xmlns:a16="http://schemas.microsoft.com/office/drawing/2014/main" id="{3E875E13-2985-451A-8FB4-31CEC6C2A46E}"/>
              </a:ext>
            </a:extLst>
          </p:cNvPr>
          <p:cNvSpPr/>
          <p:nvPr/>
        </p:nvSpPr>
        <p:spPr>
          <a:xfrm>
            <a:off x="1207770" y="1195864"/>
            <a:ext cx="3339440" cy="369332"/>
          </a:xfrm>
          <a:prstGeom prst="rect">
            <a:avLst/>
          </a:prstGeom>
        </p:spPr>
        <p:txBody>
          <a:bodyPr wrap="none">
            <a:spAutoFit/>
          </a:bodyPr>
          <a:lstStyle/>
          <a:p>
            <a:r>
              <a:rPr lang="en-US" dirty="0"/>
              <a:t>Publication called Aqua Focus.</a:t>
            </a:r>
          </a:p>
        </p:txBody>
      </p:sp>
      <p:sp>
        <p:nvSpPr>
          <p:cNvPr id="5" name="TextBox 4">
            <a:extLst>
              <a:ext uri="{FF2B5EF4-FFF2-40B4-BE49-F238E27FC236}">
                <a16:creationId xmlns:a16="http://schemas.microsoft.com/office/drawing/2014/main" id="{E74B3CE2-6815-4158-A53B-A11499004625}"/>
              </a:ext>
            </a:extLst>
          </p:cNvPr>
          <p:cNvSpPr txBox="1"/>
          <p:nvPr/>
        </p:nvSpPr>
        <p:spPr>
          <a:xfrm>
            <a:off x="1207770" y="1565196"/>
            <a:ext cx="7947660" cy="369332"/>
          </a:xfrm>
          <a:prstGeom prst="rect">
            <a:avLst/>
          </a:prstGeom>
          <a:noFill/>
        </p:spPr>
        <p:txBody>
          <a:bodyPr wrap="square" rtlCol="0">
            <a:spAutoFit/>
          </a:bodyPr>
          <a:lstStyle/>
          <a:p>
            <a:r>
              <a:rPr lang="en-US" dirty="0"/>
              <a:t>1958 – Formation of the Dallas Guppy Club</a:t>
            </a:r>
          </a:p>
        </p:txBody>
      </p:sp>
      <p:sp>
        <p:nvSpPr>
          <p:cNvPr id="6" name="TextBox 5">
            <a:extLst>
              <a:ext uri="{FF2B5EF4-FFF2-40B4-BE49-F238E27FC236}">
                <a16:creationId xmlns:a16="http://schemas.microsoft.com/office/drawing/2014/main" id="{2912181C-9DBD-4952-B14C-030F4B19EC29}"/>
              </a:ext>
            </a:extLst>
          </p:cNvPr>
          <p:cNvSpPr txBox="1"/>
          <p:nvPr/>
        </p:nvSpPr>
        <p:spPr>
          <a:xfrm>
            <a:off x="1207770" y="1929884"/>
            <a:ext cx="8084820" cy="369332"/>
          </a:xfrm>
          <a:prstGeom prst="rect">
            <a:avLst/>
          </a:prstGeom>
          <a:noFill/>
        </p:spPr>
        <p:txBody>
          <a:bodyPr wrap="square" rtlCol="0">
            <a:spAutoFit/>
          </a:bodyPr>
          <a:lstStyle/>
          <a:p>
            <a:r>
              <a:rPr lang="en-US" dirty="0"/>
              <a:t>The DGC publication was called “Guppy Gossip”</a:t>
            </a:r>
          </a:p>
        </p:txBody>
      </p:sp>
      <p:sp>
        <p:nvSpPr>
          <p:cNvPr id="7" name="TextBox 6">
            <a:extLst>
              <a:ext uri="{FF2B5EF4-FFF2-40B4-BE49-F238E27FC236}">
                <a16:creationId xmlns:a16="http://schemas.microsoft.com/office/drawing/2014/main" id="{48A97C1A-B933-4902-8961-A8B04222C0F6}"/>
              </a:ext>
            </a:extLst>
          </p:cNvPr>
          <p:cNvSpPr txBox="1"/>
          <p:nvPr/>
        </p:nvSpPr>
        <p:spPr>
          <a:xfrm>
            <a:off x="1207770" y="2322076"/>
            <a:ext cx="8416290" cy="369332"/>
          </a:xfrm>
          <a:prstGeom prst="rect">
            <a:avLst/>
          </a:prstGeom>
          <a:noFill/>
        </p:spPr>
        <p:txBody>
          <a:bodyPr wrap="square" rtlCol="0">
            <a:spAutoFit/>
          </a:bodyPr>
          <a:lstStyle/>
          <a:p>
            <a:r>
              <a:rPr lang="en-US" dirty="0"/>
              <a:t>1958 – Irving AGA Guppy Group formation.</a:t>
            </a:r>
          </a:p>
        </p:txBody>
      </p:sp>
      <p:sp>
        <p:nvSpPr>
          <p:cNvPr id="8" name="TextBox 7">
            <a:extLst>
              <a:ext uri="{FF2B5EF4-FFF2-40B4-BE49-F238E27FC236}">
                <a16:creationId xmlns:a16="http://schemas.microsoft.com/office/drawing/2014/main" id="{7D6EA8FE-D3BB-49B4-9358-A91048E314A3}"/>
              </a:ext>
            </a:extLst>
          </p:cNvPr>
          <p:cNvSpPr txBox="1"/>
          <p:nvPr/>
        </p:nvSpPr>
        <p:spPr>
          <a:xfrm flipH="1">
            <a:off x="1207770" y="2691408"/>
            <a:ext cx="10347960" cy="369332"/>
          </a:xfrm>
          <a:prstGeom prst="rect">
            <a:avLst/>
          </a:prstGeom>
          <a:noFill/>
        </p:spPr>
        <p:txBody>
          <a:bodyPr wrap="square" rtlCol="0">
            <a:spAutoFit/>
          </a:bodyPr>
          <a:lstStyle/>
          <a:p>
            <a:r>
              <a:rPr lang="en-US" dirty="0"/>
              <a:t>1958 - Texarkana Aquarium Society forms as American Guppy Association affiliate within the club.</a:t>
            </a:r>
          </a:p>
        </p:txBody>
      </p:sp>
      <p:sp>
        <p:nvSpPr>
          <p:cNvPr id="9" name="TextBox 8">
            <a:extLst>
              <a:ext uri="{FF2B5EF4-FFF2-40B4-BE49-F238E27FC236}">
                <a16:creationId xmlns:a16="http://schemas.microsoft.com/office/drawing/2014/main" id="{F0C9BA29-BF31-4002-A03A-465C7C449FA5}"/>
              </a:ext>
            </a:extLst>
          </p:cNvPr>
          <p:cNvSpPr txBox="1"/>
          <p:nvPr/>
        </p:nvSpPr>
        <p:spPr>
          <a:xfrm>
            <a:off x="1192530" y="3069132"/>
            <a:ext cx="10458450" cy="369332"/>
          </a:xfrm>
          <a:prstGeom prst="rect">
            <a:avLst/>
          </a:prstGeom>
          <a:noFill/>
        </p:spPr>
        <p:txBody>
          <a:bodyPr wrap="square" rtlCol="0">
            <a:spAutoFit/>
          </a:bodyPr>
          <a:lstStyle/>
          <a:p>
            <a:r>
              <a:rPr lang="en-US" dirty="0"/>
              <a:t>1963/64 – Formation of the South Plains </a:t>
            </a:r>
            <a:r>
              <a:rPr lang="en-US" dirty="0" err="1"/>
              <a:t>Guppt</a:t>
            </a:r>
            <a:r>
              <a:rPr lang="en-US" dirty="0"/>
              <a:t> Society in </a:t>
            </a:r>
            <a:r>
              <a:rPr lang="en-US" dirty="0" err="1"/>
              <a:t>Hurlwood</a:t>
            </a:r>
            <a:r>
              <a:rPr lang="en-US" dirty="0"/>
              <a:t>, TX.</a:t>
            </a:r>
          </a:p>
        </p:txBody>
      </p:sp>
      <p:sp>
        <p:nvSpPr>
          <p:cNvPr id="10" name="TextBox 9">
            <a:extLst>
              <a:ext uri="{FF2B5EF4-FFF2-40B4-BE49-F238E27FC236}">
                <a16:creationId xmlns:a16="http://schemas.microsoft.com/office/drawing/2014/main" id="{B6E474C2-3021-496F-9D82-D0A4707DBD62}"/>
              </a:ext>
            </a:extLst>
          </p:cNvPr>
          <p:cNvSpPr txBox="1"/>
          <p:nvPr/>
        </p:nvSpPr>
        <p:spPr>
          <a:xfrm>
            <a:off x="1192530" y="3412299"/>
            <a:ext cx="8846820" cy="369332"/>
          </a:xfrm>
          <a:prstGeom prst="rect">
            <a:avLst/>
          </a:prstGeom>
          <a:noFill/>
        </p:spPr>
        <p:txBody>
          <a:bodyPr wrap="square" rtlCol="0">
            <a:spAutoFit/>
          </a:bodyPr>
          <a:lstStyle/>
          <a:p>
            <a:r>
              <a:rPr lang="en-US" dirty="0"/>
              <a:t>This was likely formed as a </a:t>
            </a:r>
            <a:r>
              <a:rPr lang="en-US" dirty="0" err="1"/>
              <a:t>speciality</a:t>
            </a:r>
            <a:r>
              <a:rPr lang="en-US" dirty="0"/>
              <a:t> group of the South Plains Aquarium Society.</a:t>
            </a:r>
          </a:p>
        </p:txBody>
      </p:sp>
      <p:sp>
        <p:nvSpPr>
          <p:cNvPr id="11" name="TextBox 10">
            <a:extLst>
              <a:ext uri="{FF2B5EF4-FFF2-40B4-BE49-F238E27FC236}">
                <a16:creationId xmlns:a16="http://schemas.microsoft.com/office/drawing/2014/main" id="{1A32CB3F-20AD-4A59-825F-F79BB187BE1E}"/>
              </a:ext>
            </a:extLst>
          </p:cNvPr>
          <p:cNvSpPr txBox="1"/>
          <p:nvPr/>
        </p:nvSpPr>
        <p:spPr>
          <a:xfrm>
            <a:off x="1192530" y="3765824"/>
            <a:ext cx="9010650" cy="369332"/>
          </a:xfrm>
          <a:prstGeom prst="rect">
            <a:avLst/>
          </a:prstGeom>
          <a:noFill/>
        </p:spPr>
        <p:txBody>
          <a:bodyPr wrap="square" rtlCol="0">
            <a:spAutoFit/>
          </a:bodyPr>
          <a:lstStyle/>
          <a:p>
            <a:r>
              <a:rPr lang="en-US" dirty="0"/>
              <a:t>1963/64 – Formation of the Greater Southwest Aquarium Club.</a:t>
            </a:r>
          </a:p>
        </p:txBody>
      </p:sp>
      <p:sp>
        <p:nvSpPr>
          <p:cNvPr id="12" name="TextBox 11">
            <a:extLst>
              <a:ext uri="{FF2B5EF4-FFF2-40B4-BE49-F238E27FC236}">
                <a16:creationId xmlns:a16="http://schemas.microsoft.com/office/drawing/2014/main" id="{97F21EC8-E475-44F9-A460-F8CBC58DF00A}"/>
              </a:ext>
            </a:extLst>
          </p:cNvPr>
          <p:cNvSpPr txBox="1"/>
          <p:nvPr/>
        </p:nvSpPr>
        <p:spPr>
          <a:xfrm>
            <a:off x="1192530" y="4121404"/>
            <a:ext cx="10759440" cy="369332"/>
          </a:xfrm>
          <a:prstGeom prst="rect">
            <a:avLst/>
          </a:prstGeom>
          <a:noFill/>
        </p:spPr>
        <p:txBody>
          <a:bodyPr wrap="square" rtlCol="0">
            <a:spAutoFit/>
          </a:bodyPr>
          <a:lstStyle/>
          <a:p>
            <a:r>
              <a:rPr lang="en-US" dirty="0"/>
              <a:t>This may have been a name change or splinter groups of the existing Fort Worth Aquarium Society.</a:t>
            </a:r>
          </a:p>
        </p:txBody>
      </p:sp>
      <p:sp>
        <p:nvSpPr>
          <p:cNvPr id="13" name="TextBox 12">
            <a:extLst>
              <a:ext uri="{FF2B5EF4-FFF2-40B4-BE49-F238E27FC236}">
                <a16:creationId xmlns:a16="http://schemas.microsoft.com/office/drawing/2014/main" id="{9FC05B0A-B9DD-40D2-AE99-6A1092123CC0}"/>
              </a:ext>
            </a:extLst>
          </p:cNvPr>
          <p:cNvSpPr txBox="1"/>
          <p:nvPr/>
        </p:nvSpPr>
        <p:spPr>
          <a:xfrm>
            <a:off x="1192530" y="4491450"/>
            <a:ext cx="7616190" cy="369332"/>
          </a:xfrm>
          <a:prstGeom prst="rect">
            <a:avLst/>
          </a:prstGeom>
          <a:noFill/>
        </p:spPr>
        <p:txBody>
          <a:bodyPr wrap="square" rtlCol="0">
            <a:spAutoFit/>
          </a:bodyPr>
          <a:lstStyle/>
          <a:p>
            <a:r>
              <a:rPr lang="en-US" dirty="0"/>
              <a:t>Their publication was “Tropical Topics”.</a:t>
            </a:r>
          </a:p>
        </p:txBody>
      </p:sp>
      <p:sp>
        <p:nvSpPr>
          <p:cNvPr id="14" name="TextBox 13">
            <a:extLst>
              <a:ext uri="{FF2B5EF4-FFF2-40B4-BE49-F238E27FC236}">
                <a16:creationId xmlns:a16="http://schemas.microsoft.com/office/drawing/2014/main" id="{5C678164-9FFD-4F9A-8145-75E86E70DF94}"/>
              </a:ext>
            </a:extLst>
          </p:cNvPr>
          <p:cNvSpPr txBox="1"/>
          <p:nvPr/>
        </p:nvSpPr>
        <p:spPr>
          <a:xfrm>
            <a:off x="1192530" y="4830509"/>
            <a:ext cx="10641330" cy="646331"/>
          </a:xfrm>
          <a:prstGeom prst="rect">
            <a:avLst/>
          </a:prstGeom>
          <a:noFill/>
        </p:spPr>
        <p:txBody>
          <a:bodyPr wrap="square" rtlCol="0">
            <a:spAutoFit/>
          </a:bodyPr>
          <a:lstStyle/>
          <a:p>
            <a:r>
              <a:rPr lang="en-US" dirty="0"/>
              <a:t>1963- Re-establishment of the Southeast Texas Aquarium Society or Southern Texas Aquarium Society in Port </a:t>
            </a:r>
            <a:r>
              <a:rPr lang="en-US" dirty="0" err="1"/>
              <a:t>Authur</a:t>
            </a:r>
            <a:r>
              <a:rPr lang="en-US" dirty="0"/>
              <a:t>/Nederland TX.</a:t>
            </a:r>
          </a:p>
        </p:txBody>
      </p:sp>
      <p:sp>
        <p:nvSpPr>
          <p:cNvPr id="15" name="TextBox 14">
            <a:extLst>
              <a:ext uri="{FF2B5EF4-FFF2-40B4-BE49-F238E27FC236}">
                <a16:creationId xmlns:a16="http://schemas.microsoft.com/office/drawing/2014/main" id="{226B86AE-84EF-441F-9FA6-92384A820E9C}"/>
              </a:ext>
            </a:extLst>
          </p:cNvPr>
          <p:cNvSpPr txBox="1"/>
          <p:nvPr/>
        </p:nvSpPr>
        <p:spPr>
          <a:xfrm>
            <a:off x="1207770" y="5424606"/>
            <a:ext cx="10656570" cy="369332"/>
          </a:xfrm>
          <a:prstGeom prst="rect">
            <a:avLst/>
          </a:prstGeom>
          <a:noFill/>
        </p:spPr>
        <p:txBody>
          <a:bodyPr wrap="square" rtlCol="0">
            <a:spAutoFit/>
          </a:bodyPr>
          <a:lstStyle/>
          <a:p>
            <a:r>
              <a:rPr lang="en-US" dirty="0"/>
              <a:t>1963- Establishment of the Golden Triangle Aquarium Society in Beaumont TX.</a:t>
            </a:r>
          </a:p>
        </p:txBody>
      </p:sp>
      <p:sp>
        <p:nvSpPr>
          <p:cNvPr id="16" name="TextBox 15">
            <a:extLst>
              <a:ext uri="{FF2B5EF4-FFF2-40B4-BE49-F238E27FC236}">
                <a16:creationId xmlns:a16="http://schemas.microsoft.com/office/drawing/2014/main" id="{7D0F07DE-85A3-4E82-875E-23EEE1BBF772}"/>
              </a:ext>
            </a:extLst>
          </p:cNvPr>
          <p:cNvSpPr txBox="1"/>
          <p:nvPr/>
        </p:nvSpPr>
        <p:spPr>
          <a:xfrm>
            <a:off x="1207770" y="5793938"/>
            <a:ext cx="10641330" cy="369332"/>
          </a:xfrm>
          <a:prstGeom prst="rect">
            <a:avLst/>
          </a:prstGeom>
          <a:noFill/>
        </p:spPr>
        <p:txBody>
          <a:bodyPr wrap="square" rtlCol="0">
            <a:spAutoFit/>
          </a:bodyPr>
          <a:lstStyle/>
          <a:p>
            <a:r>
              <a:rPr lang="en-US" dirty="0"/>
              <a:t>GTAS seems to have disbanded by 1966.</a:t>
            </a:r>
          </a:p>
        </p:txBody>
      </p:sp>
    </p:spTree>
    <p:extLst>
      <p:ext uri="{BB962C8B-B14F-4D97-AF65-F5344CB8AC3E}">
        <p14:creationId xmlns:p14="http://schemas.microsoft.com/office/powerpoint/2010/main" val="106889893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1506</TotalTime>
  <Words>3110</Words>
  <Application>Microsoft Office PowerPoint</Application>
  <PresentationFormat>Widescreen</PresentationFormat>
  <Paragraphs>373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Trebuchet MS</vt:lpstr>
      <vt:lpstr>Berlin</vt:lpstr>
      <vt:lpstr>The History of FOTAS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FOTAS</dc:title>
  <dc:creator>Greg Steeves</dc:creator>
  <cp:lastModifiedBy>Greg Steeves</cp:lastModifiedBy>
  <cp:revision>76</cp:revision>
  <dcterms:created xsi:type="dcterms:W3CDTF">2018-10-20T21:56:44Z</dcterms:created>
  <dcterms:modified xsi:type="dcterms:W3CDTF">2018-10-21T23:03:12Z</dcterms:modified>
</cp:coreProperties>
</file>